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0"/>
  </p:notesMasterIdLst>
  <p:sldIdLst>
    <p:sldId id="257" r:id="rId3"/>
    <p:sldId id="268" r:id="rId4"/>
    <p:sldId id="258" r:id="rId5"/>
    <p:sldId id="259" r:id="rId6"/>
    <p:sldId id="260" r:id="rId7"/>
    <p:sldId id="265" r:id="rId8"/>
    <p:sldId id="271" r:id="rId9"/>
    <p:sldId id="272" r:id="rId10"/>
    <p:sldId id="273" r:id="rId11"/>
    <p:sldId id="266" r:id="rId12"/>
    <p:sldId id="279" r:id="rId13"/>
    <p:sldId id="282" r:id="rId14"/>
    <p:sldId id="274" r:id="rId15"/>
    <p:sldId id="283" r:id="rId16"/>
    <p:sldId id="284" r:id="rId17"/>
    <p:sldId id="285" r:id="rId18"/>
    <p:sldId id="289" r:id="rId19"/>
  </p:sldIdLst>
  <p:sldSz cx="9144000" cy="6858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738" autoAdjust="0"/>
  </p:normalViewPr>
  <p:slideViewPr>
    <p:cSldViewPr>
      <p:cViewPr varScale="1">
        <p:scale>
          <a:sx n="81" d="100"/>
          <a:sy n="81" d="100"/>
        </p:scale>
        <p:origin x="-150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CB21D-61B1-45FC-BF6C-C6A978030EB7}" type="datetimeFigureOut">
              <a:rPr lang="de-AT" smtClean="0"/>
              <a:t>28.08.2014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5C073C-9B0B-41D0-8823-6D6DF1B9801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5447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5C073C-9B0B-41D0-8823-6D6DF1B9801A}" type="slidenum">
              <a:rPr lang="de-AT" smtClean="0"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042735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Overall strategy to maintain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capacity for work and employability of the Austrian labour supply. It is a tool to prevent early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retirement from economic activity and to keep know-how in enterprises, which is crucial in view of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demographic change. The programme aims at improving the health of the labour force by creating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health-friendly work environments. In a work-centred society it is crucial to protect human dignity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by allowing people to pursue their careers and stay healthy as long as possible.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Another advantage are economic benefits for the social security systems. It is obvious that expenses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of the public sector are cut when the number of days of sick leave drops and employees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generally remain active for longer. In parallel, the public sector increases its tax yield and income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from social insurance contributions.</a:t>
            </a:r>
            <a:endParaRPr lang="en-GB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5C073C-9B0B-41D0-8823-6D6DF1B9801A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499545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CA70EC-8357-432A-B0A4-1ABA6E6F23E6}" type="slidenum">
              <a:rPr lang="de-AT" smtClean="0"/>
              <a:pPr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940860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CA70EC-8357-432A-B0A4-1ABA6E6F23E6}" type="slidenum">
              <a:rPr lang="de-AT" smtClean="0"/>
              <a:pPr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940860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CA70EC-8357-432A-B0A4-1ABA6E6F23E6}" type="slidenum">
              <a:rPr lang="de-AT" smtClean="0"/>
              <a:pPr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940860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35850056-08E7-49B9-B9D5-4E62EB1C3022}" type="slidenum">
              <a:rPr lang="de-DE" smtClean="0"/>
              <a:pPr eaLnBrk="1" hangingPunct="1"/>
              <a:t>7</a:t>
            </a:fld>
            <a:endParaRPr lang="de-DE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AT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E285F43E-1C46-4BC8-A696-A51EA8777847}" type="slidenum">
              <a:rPr lang="de-DE" smtClean="0"/>
              <a:pPr eaLnBrk="1" hangingPunct="1"/>
              <a:t>8</a:t>
            </a:fld>
            <a:endParaRPr lang="de-DE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AT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1AA24A04-57E5-4DCB-8D50-F5D636292C5A}" type="slidenum">
              <a:rPr lang="de-DE" smtClean="0"/>
              <a:pPr eaLnBrk="1" hangingPunct="1"/>
              <a:t>9</a:t>
            </a:fld>
            <a:endParaRPr lang="de-DE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AT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AT" altLang="de-DE" smtClean="0"/>
          </a:p>
        </p:txBody>
      </p:sp>
      <p:sp>
        <p:nvSpPr>
          <p:cNvPr id="2970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0283" indent="-2839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0738" indent="-22655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7033" indent="-22655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4924" indent="-22655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410" indent="-22655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3896" indent="-22655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3382" indent="-22655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92868" indent="-22655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1144BC7-629B-4FBB-BB8B-8F621B36447A}" type="slidenum">
              <a:rPr lang="de-AT" altLang="de-DE">
                <a:solidFill>
                  <a:prstClr val="black"/>
                </a:solidFill>
                <a:latin typeface="Arial" charset="0"/>
              </a:rPr>
              <a:pPr eaLnBrk="1" hangingPunct="1">
                <a:spcBef>
                  <a:spcPct val="0"/>
                </a:spcBef>
              </a:pPr>
              <a:t>14</a:t>
            </a:fld>
            <a:endParaRPr lang="de-AT" altLang="de-DE">
              <a:solidFill>
                <a:prstClr val="black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179388" y="188913"/>
            <a:ext cx="8785225" cy="645795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AT"/>
          </a:p>
        </p:txBody>
      </p:sp>
      <p:sp>
        <p:nvSpPr>
          <p:cNvPr id="3" name="Textfeld 14"/>
          <p:cNvSpPr txBox="1">
            <a:spLocks noChangeArrowheads="1"/>
          </p:cNvSpPr>
          <p:nvPr/>
        </p:nvSpPr>
        <p:spPr bwMode="auto">
          <a:xfrm>
            <a:off x="6510338" y="6091238"/>
            <a:ext cx="2233612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de-AT" altLang="de-DE" dirty="0" smtClean="0">
                <a:solidFill>
                  <a:srgbClr val="EF4030"/>
                </a:solidFill>
                <a:latin typeface="Source Sans Pro Semibold" pitchFamily="34" charset="0"/>
              </a:rPr>
              <a:t>sozialministerium.at</a:t>
            </a:r>
          </a:p>
        </p:txBody>
      </p:sp>
      <p:pic>
        <p:nvPicPr>
          <p:cNvPr id="4" name="Picture 5" descr="K:\Graphics\Corporate Design\BMASK 2014\Logo\Sozialministerium\Sozialministerium\Logo rein rot\Sozialministerium-rot-RGB-100x114p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450" y="404813"/>
            <a:ext cx="95250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umsplatzhalter 3"/>
          <p:cNvSpPr>
            <a:spLocks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de-DE" altLang="de-DE" smtClean="0"/>
          </a:p>
        </p:txBody>
      </p:sp>
      <p:sp>
        <p:nvSpPr>
          <p:cNvPr id="6" name="Fußzeilenplatzhalter 4"/>
          <p:cNvSpPr>
            <a:spLocks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de-DE" altLang="de-DE" smtClean="0"/>
          </a:p>
        </p:txBody>
      </p:sp>
      <p:sp>
        <p:nvSpPr>
          <p:cNvPr id="7" name="Text Box 28"/>
          <p:cNvSpPr txBox="1">
            <a:spLocks noChangeArrowheads="1"/>
          </p:cNvSpPr>
          <p:nvPr/>
        </p:nvSpPr>
        <p:spPr bwMode="auto">
          <a:xfrm>
            <a:off x="401638" y="3068638"/>
            <a:ext cx="7921625" cy="1077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AT" altLang="de-DE" sz="3200" b="1" dirty="0" smtClean="0">
                <a:latin typeface="Source Sans Pro" pitchFamily="34" charset="0"/>
              </a:rPr>
              <a:t>Arbeitsmarkt und Arbeitsmarktpolitik</a:t>
            </a:r>
            <a:br>
              <a:rPr lang="de-AT" altLang="de-DE" sz="3200" b="1" dirty="0" smtClean="0">
                <a:latin typeface="Source Sans Pro" pitchFamily="34" charset="0"/>
              </a:rPr>
            </a:br>
            <a:r>
              <a:rPr lang="de-AT" altLang="de-DE" sz="3200" b="1" dirty="0" smtClean="0">
                <a:latin typeface="Source Sans Pro" pitchFamily="34" charset="0"/>
              </a:rPr>
              <a:t>in Österreich</a:t>
            </a:r>
            <a:endParaRPr lang="de-DE" altLang="de-DE" sz="3200" b="1" dirty="0" smtClean="0">
              <a:latin typeface="Source Sans Pro" pitchFamily="34" charset="0"/>
            </a:endParaRPr>
          </a:p>
        </p:txBody>
      </p:sp>
      <p:sp>
        <p:nvSpPr>
          <p:cNvPr id="8" name="Text Box 29"/>
          <p:cNvSpPr txBox="1">
            <a:spLocks noChangeArrowheads="1"/>
          </p:cNvSpPr>
          <p:nvPr/>
        </p:nvSpPr>
        <p:spPr bwMode="auto">
          <a:xfrm>
            <a:off x="401638" y="4221163"/>
            <a:ext cx="7921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AT" altLang="de-DE" sz="2000" dirty="0" smtClean="0">
                <a:latin typeface="Source Sans Pro" pitchFamily="34" charset="0"/>
              </a:rPr>
              <a:t>Organisation, Leistungen, Förderungen und Programme</a:t>
            </a:r>
            <a:endParaRPr lang="de-DE" altLang="de-DE" sz="2000" dirty="0" smtClean="0">
              <a:latin typeface="Source Sans Pro" pitchFamily="34" charset="0"/>
            </a:endParaRPr>
          </a:p>
        </p:txBody>
      </p:sp>
      <p:sp>
        <p:nvSpPr>
          <p:cNvPr id="9" name="Rectangle 2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z="1200" b="1">
                <a:solidFill>
                  <a:srgbClr val="646569"/>
                </a:solidFill>
                <a:latin typeface="Source Sans Pro" pitchFamily="34" charset="0"/>
              </a:defRPr>
            </a:lvl1pPr>
          </a:lstStyle>
          <a:p>
            <a:r>
              <a:rPr lang="de-AT" smtClean="0"/>
              <a:t>Dr. Stefan Potmesil, 5. September 2014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84763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50025" y="1844823"/>
            <a:ext cx="1978025" cy="3960441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95536" y="611189"/>
            <a:ext cx="6002089" cy="5194076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AT" smtClean="0"/>
              <a:t>Dr. Stefan Potmesil, 5. September 2014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46735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Dr. Stefan Potmesil, 5. September 2014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E6C736B-4C8F-4782-A5AF-5CB6B29EE15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472808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168275" y="236538"/>
            <a:ext cx="8785225" cy="645795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AT">
              <a:solidFill>
                <a:srgbClr val="FFFFFF"/>
              </a:solidFill>
            </a:endParaRPr>
          </a:p>
        </p:txBody>
      </p:sp>
      <p:sp>
        <p:nvSpPr>
          <p:cNvPr id="3" name="Textfeld 14"/>
          <p:cNvSpPr txBox="1">
            <a:spLocks noChangeArrowheads="1"/>
          </p:cNvSpPr>
          <p:nvPr userDrawn="1"/>
        </p:nvSpPr>
        <p:spPr bwMode="auto">
          <a:xfrm>
            <a:off x="6510338" y="6091238"/>
            <a:ext cx="2233612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de-AT" altLang="de-DE" dirty="0" smtClean="0">
                <a:solidFill>
                  <a:srgbClr val="EF4030"/>
                </a:solidFill>
                <a:latin typeface="Source Sans Pro Semibold" pitchFamily="34" charset="0"/>
              </a:rPr>
              <a:t>sozialministerium.at</a:t>
            </a:r>
          </a:p>
        </p:txBody>
      </p:sp>
      <p:pic>
        <p:nvPicPr>
          <p:cNvPr id="4" name="Picture 5" descr="K:\Graphics\Corporate Design\BMASK 2014\Logo\Sozialministerium\Sozialministerium\Logo rein rot\Sozialministerium-rot-RGB-100x114px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450" y="404813"/>
            <a:ext cx="95250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umsplatzhalter 3"/>
          <p:cNvSpPr>
            <a:spLocks/>
          </p:cNvSpPr>
          <p:nvPr userDrawn="1"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de-DE" altLang="de-DE" smtClean="0">
              <a:solidFill>
                <a:srgbClr val="000000"/>
              </a:solidFill>
            </a:endParaRPr>
          </a:p>
        </p:txBody>
      </p:sp>
      <p:sp>
        <p:nvSpPr>
          <p:cNvPr id="6" name="Fußzeilenplatzhalter 4"/>
          <p:cNvSpPr>
            <a:spLocks/>
          </p:cNvSpPr>
          <p:nvPr userDrawn="1"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de-DE" altLang="de-DE" smtClean="0">
              <a:solidFill>
                <a:srgbClr val="000000"/>
              </a:solidFill>
            </a:endParaRPr>
          </a:p>
        </p:txBody>
      </p:sp>
      <p:sp>
        <p:nvSpPr>
          <p:cNvPr id="7" name="Text Box 28"/>
          <p:cNvSpPr txBox="1">
            <a:spLocks noChangeArrowheads="1"/>
          </p:cNvSpPr>
          <p:nvPr userDrawn="1"/>
        </p:nvSpPr>
        <p:spPr bwMode="auto">
          <a:xfrm>
            <a:off x="401638" y="1136650"/>
            <a:ext cx="7921625" cy="483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de-DE" sz="3200" b="1" dirty="0" smtClean="0">
              <a:solidFill>
                <a:srgbClr val="000000"/>
              </a:solidFill>
              <a:latin typeface="Source Sans Pro" pitchFamily="34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de-DE" sz="3200" b="1" dirty="0" smtClean="0">
              <a:solidFill>
                <a:srgbClr val="000000"/>
              </a:solidFill>
              <a:latin typeface="Source Sans Pro" pitchFamily="34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de-DE" sz="3200" b="1" dirty="0" smtClean="0">
              <a:solidFill>
                <a:srgbClr val="000000"/>
              </a:solidFill>
              <a:latin typeface="Source Sans Pro" pitchFamily="34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3200" b="1" dirty="0" smtClean="0">
                <a:solidFill>
                  <a:srgbClr val="000000"/>
                </a:solidFill>
                <a:latin typeface="Source Sans Pro" pitchFamily="34" charset="0"/>
              </a:rPr>
              <a:t>Seminar on Active Ageing – </a:t>
            </a:r>
            <a:r>
              <a:rPr lang="en-US" altLang="de-DE" sz="3200" b="1" dirty="0" err="1" smtClean="0">
                <a:solidFill>
                  <a:srgbClr val="000000"/>
                </a:solidFill>
                <a:latin typeface="Source Sans Pro" pitchFamily="34" charset="0"/>
              </a:rPr>
              <a:t>Labour</a:t>
            </a:r>
            <a:r>
              <a:rPr lang="en-US" altLang="de-DE" sz="3200" b="1" dirty="0" smtClean="0">
                <a:solidFill>
                  <a:srgbClr val="000000"/>
                </a:solidFill>
                <a:latin typeface="Source Sans Pro" pitchFamily="34" charset="0"/>
              </a:rPr>
              <a:t> Market Policies in Austria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de-DE" sz="3200" b="1" dirty="0" smtClean="0">
              <a:solidFill>
                <a:srgbClr val="000000"/>
              </a:solidFill>
              <a:latin typeface="Source Sans Pro" pitchFamily="34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de-DE" sz="2000" dirty="0" smtClean="0">
              <a:solidFill>
                <a:srgbClr val="000000"/>
              </a:solidFill>
              <a:latin typeface="Source Sans Pro" pitchFamily="34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de-DE" sz="3200" b="1" dirty="0" smtClean="0">
              <a:solidFill>
                <a:srgbClr val="000000"/>
              </a:solidFill>
              <a:latin typeface="Source Sans Pro" pitchFamily="34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de-DE" sz="3200" b="1" dirty="0" smtClean="0">
              <a:solidFill>
                <a:srgbClr val="000000"/>
              </a:solidFill>
              <a:latin typeface="Source Sans Pro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de-DE" sz="3200" b="1" dirty="0" smtClean="0">
              <a:solidFill>
                <a:srgbClr val="000000"/>
              </a:solidFill>
              <a:latin typeface="Source Sans Pro" pitchFamily="34" charset="0"/>
            </a:endParaRPr>
          </a:p>
        </p:txBody>
      </p:sp>
      <p:sp>
        <p:nvSpPr>
          <p:cNvPr id="8" name="Text Box 29"/>
          <p:cNvSpPr txBox="1">
            <a:spLocks noChangeArrowheads="1"/>
          </p:cNvSpPr>
          <p:nvPr userDrawn="1"/>
        </p:nvSpPr>
        <p:spPr bwMode="auto">
          <a:xfrm>
            <a:off x="401638" y="4645025"/>
            <a:ext cx="7921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de-AT" altLang="de-DE" sz="2000" dirty="0" smtClean="0">
                <a:solidFill>
                  <a:srgbClr val="000000"/>
                </a:solidFill>
                <a:latin typeface="Source Sans Pro" pitchFamily="34" charset="0"/>
              </a:rPr>
              <a:t>Riga, 09/05/2014</a:t>
            </a:r>
            <a:endParaRPr lang="de-DE" altLang="de-DE" sz="2000" dirty="0" smtClean="0">
              <a:solidFill>
                <a:srgbClr val="000000"/>
              </a:solidFill>
              <a:latin typeface="Source Sans Pro" pitchFamily="34" charset="0"/>
            </a:endParaRPr>
          </a:p>
        </p:txBody>
      </p:sp>
      <p:sp>
        <p:nvSpPr>
          <p:cNvPr id="9" name="Textfeld 8"/>
          <p:cNvSpPr txBox="1">
            <a:spLocks noChangeArrowheads="1"/>
          </p:cNvSpPr>
          <p:nvPr userDrawn="1"/>
        </p:nvSpPr>
        <p:spPr bwMode="auto">
          <a:xfrm>
            <a:off x="401638" y="5508625"/>
            <a:ext cx="60483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1400" dirty="0" smtClean="0">
                <a:solidFill>
                  <a:srgbClr val="7F7F7F"/>
                </a:solidFill>
              </a:rPr>
              <a:t>Dr. Stefan Potmesil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1400" dirty="0" smtClean="0">
                <a:solidFill>
                  <a:srgbClr val="7F7F7F"/>
                </a:solidFill>
              </a:rPr>
              <a:t>Federal Ministry of </a:t>
            </a:r>
            <a:r>
              <a:rPr lang="en-US" altLang="de-DE" sz="1400" dirty="0" err="1" smtClean="0">
                <a:solidFill>
                  <a:srgbClr val="7F7F7F"/>
                </a:solidFill>
              </a:rPr>
              <a:t>Labour</a:t>
            </a:r>
            <a:r>
              <a:rPr lang="en-US" altLang="de-DE" sz="1400" dirty="0" smtClean="0">
                <a:solidFill>
                  <a:srgbClr val="7F7F7F"/>
                </a:solidFill>
              </a:rPr>
              <a:t>, Social Affairs and Consumer Protection</a:t>
            </a:r>
          </a:p>
        </p:txBody>
      </p:sp>
    </p:spTree>
    <p:extLst>
      <p:ext uri="{BB962C8B-B14F-4D97-AF65-F5344CB8AC3E}">
        <p14:creationId xmlns:p14="http://schemas.microsoft.com/office/powerpoint/2010/main" val="17664085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844823"/>
            <a:ext cx="8352928" cy="4032449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Name des/der Vortragenden:</a:t>
            </a:r>
          </a:p>
          <a:p>
            <a:pPr>
              <a:defRPr/>
            </a:pPr>
            <a:r>
              <a:rPr lang="de-DE" altLang="de-DE"/>
              <a:t>Titel der Veranstaltung (änderbar unter Ansicht &gt; Master &gt; Folienmaster)</a:t>
            </a:r>
          </a:p>
          <a:p>
            <a:pPr>
              <a:defRPr/>
            </a:pPr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7666388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4406900"/>
            <a:ext cx="835292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5536" y="2906713"/>
            <a:ext cx="8352928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Name des/der Vortragenden:</a:t>
            </a:r>
          </a:p>
          <a:p>
            <a:pPr>
              <a:defRPr/>
            </a:pPr>
            <a:r>
              <a:rPr lang="de-DE" altLang="de-DE"/>
              <a:t>Titel der Veranstaltung (änderbar unter Ansicht &gt; Master &gt; Folienmaster)</a:t>
            </a:r>
          </a:p>
          <a:p>
            <a:pPr>
              <a:defRPr/>
            </a:pPr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8220387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95536" y="1844824"/>
            <a:ext cx="387985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860032" y="1844824"/>
            <a:ext cx="387985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Name des/der Vortragenden:</a:t>
            </a:r>
          </a:p>
          <a:p>
            <a:pPr>
              <a:defRPr/>
            </a:pPr>
            <a:r>
              <a:rPr lang="de-DE" altLang="de-DE"/>
              <a:t>Titel der Veranstaltung (änderbar unter Ansicht &gt; Master &gt; Folienmaster)</a:t>
            </a:r>
          </a:p>
          <a:p>
            <a:pPr>
              <a:defRPr/>
            </a:pPr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6187505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Name des/der Vortragenden:</a:t>
            </a:r>
          </a:p>
          <a:p>
            <a:pPr>
              <a:defRPr/>
            </a:pPr>
            <a:r>
              <a:rPr lang="de-DE" altLang="de-DE"/>
              <a:t>Titel der Veranstaltung (änderbar unter Ansicht &gt; Master &gt; Folienmaster)</a:t>
            </a:r>
          </a:p>
          <a:p>
            <a:pPr>
              <a:defRPr/>
            </a:pPr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0107186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Name des/der Vortragenden:</a:t>
            </a:r>
          </a:p>
          <a:p>
            <a:pPr>
              <a:defRPr/>
            </a:pPr>
            <a:r>
              <a:rPr lang="de-DE" altLang="de-DE"/>
              <a:t>Titel der Veranstaltung (änderbar unter Ansicht &gt; Master &gt; Folienmaster)</a:t>
            </a:r>
          </a:p>
          <a:p>
            <a:pPr>
              <a:defRPr/>
            </a:pPr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6135526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Name des/der Vortragenden:</a:t>
            </a:r>
          </a:p>
          <a:p>
            <a:pPr>
              <a:defRPr/>
            </a:pPr>
            <a:r>
              <a:rPr lang="de-DE" altLang="de-DE"/>
              <a:t>Titel der Veranstaltung (änderbar unter Ansicht &gt; Master &gt; Folienmaster)</a:t>
            </a:r>
          </a:p>
          <a:p>
            <a:pPr>
              <a:defRPr/>
            </a:pPr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7328579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512" y="188640"/>
            <a:ext cx="8784976" cy="64807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 smtClean="0"/>
          </a:p>
        </p:txBody>
      </p:sp>
    </p:spTree>
    <p:extLst>
      <p:ext uri="{BB962C8B-B14F-4D97-AF65-F5344CB8AC3E}">
        <p14:creationId xmlns:p14="http://schemas.microsoft.com/office/powerpoint/2010/main" val="2993891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844823"/>
            <a:ext cx="8352928" cy="4032449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AT" smtClean="0"/>
              <a:t>Dr. Stefan Potmesil, 5. September 2014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018604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Name des/der Vortragenden:</a:t>
            </a:r>
          </a:p>
          <a:p>
            <a:pPr>
              <a:defRPr/>
            </a:pPr>
            <a:r>
              <a:rPr lang="de-DE" altLang="de-DE"/>
              <a:t>Titel der Veranstaltung (änderbar unter Ansicht &gt; Master &gt; Folienmaster)</a:t>
            </a:r>
          </a:p>
          <a:p>
            <a:pPr>
              <a:defRPr/>
            </a:pPr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9663664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50025" y="1844823"/>
            <a:ext cx="1978025" cy="3960441"/>
          </a:xfrm>
        </p:spPr>
        <p:txBody>
          <a:bodyPr vert="eaVert"/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95536" y="611189"/>
            <a:ext cx="6002089" cy="5194076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Name des/der Vortragenden:</a:t>
            </a:r>
          </a:p>
          <a:p>
            <a:pPr>
              <a:defRPr/>
            </a:pPr>
            <a:r>
              <a:rPr lang="de-DE" altLang="de-DE"/>
              <a:t>Titel der Veranstaltung (änderbar unter Ansicht &gt; Master &gt; Folienmaster)</a:t>
            </a:r>
          </a:p>
          <a:p>
            <a:pPr>
              <a:defRPr/>
            </a:pPr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82238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4406900"/>
            <a:ext cx="835292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5536" y="2906713"/>
            <a:ext cx="8352928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AT" smtClean="0"/>
              <a:t>Dr. Stefan Potmesil, 5. September 2014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31099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95536" y="1844824"/>
            <a:ext cx="387985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860032" y="1844824"/>
            <a:ext cx="387985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AT" smtClean="0"/>
              <a:t>Dr. Stefan Potmesil, 5. September 2014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6463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AT" smtClean="0"/>
              <a:t>Dr. Stefan Potmesil, 5. September 2014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67785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AT" smtClean="0"/>
              <a:t>Dr. Stefan Potmesil, 5. September 2014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4752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AT" smtClean="0"/>
              <a:t>Dr. Stefan Potmesil, 5. September 2014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22253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512" y="188640"/>
            <a:ext cx="8784976" cy="64807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AT" noProof="0" smtClean="0"/>
          </a:p>
        </p:txBody>
      </p:sp>
    </p:spTree>
    <p:extLst>
      <p:ext uri="{BB962C8B-B14F-4D97-AF65-F5344CB8AC3E}">
        <p14:creationId xmlns:p14="http://schemas.microsoft.com/office/powerpoint/2010/main" val="1254459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AT" smtClean="0"/>
              <a:t>Dr. Stefan Potmesil, 5. September 2014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23836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179388" y="188913"/>
            <a:ext cx="8785225" cy="64801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AT"/>
          </a:p>
        </p:txBody>
      </p:sp>
      <p:sp>
        <p:nvSpPr>
          <p:cNvPr id="3096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5288" y="5986463"/>
            <a:ext cx="60483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rgbClr val="646569"/>
                </a:solidFill>
                <a:latin typeface="Source Sans Pro" pitchFamily="34" charset="0"/>
              </a:defRPr>
            </a:lvl1pPr>
          </a:lstStyle>
          <a:p>
            <a:r>
              <a:rPr lang="de-AT" smtClean="0"/>
              <a:t>Dr. Stefan Potmesil, 5. September 2014</a:t>
            </a:r>
            <a:endParaRPr lang="de-AT"/>
          </a:p>
        </p:txBody>
      </p:sp>
      <p:sp>
        <p:nvSpPr>
          <p:cNvPr id="1028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844675"/>
            <a:ext cx="8348662" cy="316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BLINDTEXT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</p:txBody>
      </p:sp>
      <p:sp>
        <p:nvSpPr>
          <p:cNvPr id="102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404813"/>
            <a:ext cx="7056437" cy="87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</a:t>
            </a:r>
            <a:br>
              <a:rPr lang="de-DE" altLang="de-DE" smtClean="0"/>
            </a:br>
            <a:r>
              <a:rPr lang="de-DE" altLang="de-DE" smtClean="0"/>
              <a:t>DURCH KLICKEN BEARBEITEN </a:t>
            </a:r>
          </a:p>
        </p:txBody>
      </p:sp>
      <p:sp>
        <p:nvSpPr>
          <p:cNvPr id="1031" name="Textfeld 14"/>
          <p:cNvSpPr txBox="1">
            <a:spLocks noChangeArrowheads="1"/>
          </p:cNvSpPr>
          <p:nvPr/>
        </p:nvSpPr>
        <p:spPr bwMode="auto">
          <a:xfrm>
            <a:off x="6510338" y="6091238"/>
            <a:ext cx="2233612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de-AT" altLang="de-DE" dirty="0" smtClean="0">
                <a:solidFill>
                  <a:srgbClr val="EF4030"/>
                </a:solidFill>
                <a:latin typeface="Source Sans Pro Semibold" pitchFamily="34" charset="0"/>
              </a:rPr>
              <a:t>sozialministerium.at</a:t>
            </a:r>
          </a:p>
        </p:txBody>
      </p:sp>
      <p:pic>
        <p:nvPicPr>
          <p:cNvPr id="3" name="Picture 5" descr="K:\Graphics\Corporate Design\BMASK 2014\Logo\Sozialministerium\Sozialministerium\Logo rein rot\Sozialministerium-rot-RGB-100x114px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450" y="404813"/>
            <a:ext cx="95250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b="1">
          <a:solidFill>
            <a:srgbClr val="646569"/>
          </a:solidFill>
          <a:latin typeface="Source Sans Pro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 b="1">
          <a:solidFill>
            <a:srgbClr val="646569"/>
          </a:solidFill>
          <a:latin typeface="Source Sans Pro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 b="1">
          <a:solidFill>
            <a:srgbClr val="646569"/>
          </a:solidFill>
          <a:latin typeface="Source Sans Pro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 b="1">
          <a:solidFill>
            <a:srgbClr val="646569"/>
          </a:solidFill>
          <a:latin typeface="Source Sans Pro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 b="1">
          <a:solidFill>
            <a:srgbClr val="646569"/>
          </a:solidFill>
          <a:latin typeface="Source Sans Pro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rgbClr val="50667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rgbClr val="50667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rgbClr val="50667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rgbClr val="50667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Source Sans Pro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Source Sans Pro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›"/>
        <a:defRPr sz="2000">
          <a:solidFill>
            <a:schemeClr val="tx1"/>
          </a:solidFill>
          <a:latin typeface="Source Sans Pro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×"/>
        <a:defRPr sz="2000">
          <a:solidFill>
            <a:schemeClr val="tx1"/>
          </a:solidFill>
          <a:latin typeface="Source Sans Pro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179388" y="188913"/>
            <a:ext cx="8785225" cy="64801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AT">
              <a:solidFill>
                <a:srgbClr val="FFFFFF"/>
              </a:solidFill>
            </a:endParaRPr>
          </a:p>
        </p:txBody>
      </p:sp>
      <p:sp>
        <p:nvSpPr>
          <p:cNvPr id="3096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5288" y="5986463"/>
            <a:ext cx="60483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rgbClr val="646569"/>
                </a:solidFill>
                <a:latin typeface="Source Sans Pro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de-DE"/>
              <a:t>Name des/der Vortragenden: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de-DE"/>
              <a:t>Titel der Veranstaltung (änderbar unter Ansicht &gt; Master &gt; Folienmaster)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de-DE"/>
          </a:p>
        </p:txBody>
      </p:sp>
      <p:sp>
        <p:nvSpPr>
          <p:cNvPr id="1028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844675"/>
            <a:ext cx="8348662" cy="316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BLINDTEXT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</p:txBody>
      </p:sp>
      <p:sp>
        <p:nvSpPr>
          <p:cNvPr id="102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404813"/>
            <a:ext cx="7056437" cy="87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</a:t>
            </a:r>
            <a:br>
              <a:rPr lang="de-DE" altLang="de-DE" smtClean="0"/>
            </a:br>
            <a:r>
              <a:rPr lang="de-DE" altLang="de-DE" smtClean="0"/>
              <a:t>DURCH KLICKEN BEARBEITEN </a:t>
            </a:r>
          </a:p>
        </p:txBody>
      </p:sp>
      <p:sp>
        <p:nvSpPr>
          <p:cNvPr id="1031" name="Textfeld 14"/>
          <p:cNvSpPr txBox="1">
            <a:spLocks noChangeArrowheads="1"/>
          </p:cNvSpPr>
          <p:nvPr userDrawn="1"/>
        </p:nvSpPr>
        <p:spPr bwMode="auto">
          <a:xfrm>
            <a:off x="6510338" y="6091238"/>
            <a:ext cx="2233612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de-AT" altLang="de-DE" dirty="0" smtClean="0">
                <a:solidFill>
                  <a:srgbClr val="EF4030"/>
                </a:solidFill>
                <a:latin typeface="Source Sans Pro Semibold" pitchFamily="34" charset="0"/>
              </a:rPr>
              <a:t>sozialministerium.at</a:t>
            </a:r>
          </a:p>
        </p:txBody>
      </p:sp>
      <p:pic>
        <p:nvPicPr>
          <p:cNvPr id="3" name="Picture 5" descr="K:\Graphics\Corporate Design\BMASK 2014\Logo\Sozialministerium\Sozialministerium\Logo rein rot\Sozialministerium-rot-RGB-100x114px.png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450" y="404813"/>
            <a:ext cx="95250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9470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646569"/>
          </a:solidFill>
          <a:latin typeface="Source Sans Pro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646569"/>
          </a:solidFill>
          <a:latin typeface="Source Sans Pro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646569"/>
          </a:solidFill>
          <a:latin typeface="Source Sans Pro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646569"/>
          </a:solidFill>
          <a:latin typeface="Source Sans Pro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646569"/>
          </a:solidFill>
          <a:latin typeface="Source Sans Pro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50667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50667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50667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50667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Source Sans Pro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Source Sans Pro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›"/>
        <a:defRPr sz="2000">
          <a:solidFill>
            <a:schemeClr val="tx1"/>
          </a:solidFill>
          <a:latin typeface="Source Sans Pro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×"/>
        <a:defRPr sz="2000">
          <a:solidFill>
            <a:schemeClr val="tx1"/>
          </a:solidFill>
          <a:latin typeface="Source Sans Pro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8"/>
          <p:cNvSpPr txBox="1">
            <a:spLocks noChangeArrowheads="1"/>
          </p:cNvSpPr>
          <p:nvPr/>
        </p:nvSpPr>
        <p:spPr bwMode="auto">
          <a:xfrm>
            <a:off x="371581" y="908720"/>
            <a:ext cx="8017588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de-AT" sz="2800" dirty="0">
              <a:solidFill>
                <a:srgbClr val="969696"/>
              </a:solidFill>
            </a:endParaRPr>
          </a:p>
          <a:p>
            <a:pPr eaLnBrk="1" hangingPunct="1"/>
            <a:endParaRPr lang="de-AT" sz="2800" dirty="0" smtClean="0">
              <a:solidFill>
                <a:srgbClr val="969696"/>
              </a:solidFill>
            </a:endParaRPr>
          </a:p>
          <a:p>
            <a:pPr eaLnBrk="1" hangingPunct="1"/>
            <a:endParaRPr lang="de-AT" sz="2800" dirty="0">
              <a:solidFill>
                <a:srgbClr val="969696"/>
              </a:solidFill>
            </a:endParaRPr>
          </a:p>
          <a:p>
            <a:pPr eaLnBrk="1" hangingPunct="1"/>
            <a:r>
              <a:rPr lang="en-GB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Health and Work</a:t>
            </a:r>
          </a:p>
          <a:p>
            <a:pPr eaLnBrk="1" hangingPunct="1"/>
            <a:endParaRPr lang="en-GB" sz="2800" dirty="0" smtClean="0">
              <a:solidFill>
                <a:srgbClr val="969696"/>
              </a:solidFill>
            </a:endParaRPr>
          </a:p>
          <a:p>
            <a:pPr eaLnBrk="1" hangingPunct="1"/>
            <a:r>
              <a:rPr lang="en-GB" sz="2800" dirty="0" smtClean="0">
                <a:solidFill>
                  <a:srgbClr val="969696"/>
                </a:solidFill>
              </a:rPr>
              <a:t>Reform of the Invalidity/Incapacity Pension System and Labour Market Initiatives for the Elderly and the Work Force with physical, psychic and mental Handicaps</a:t>
            </a:r>
            <a:endParaRPr lang="en-GB" sz="2800" dirty="0" smtClean="0">
              <a:latin typeface="+mn-lt"/>
            </a:endParaRPr>
          </a:p>
        </p:txBody>
      </p:sp>
      <p:cxnSp>
        <p:nvCxnSpPr>
          <p:cNvPr id="7" name="Gerade Verbindung 6"/>
          <p:cNvCxnSpPr/>
          <p:nvPr/>
        </p:nvCxnSpPr>
        <p:spPr>
          <a:xfrm>
            <a:off x="541512" y="5030606"/>
            <a:ext cx="7847657" cy="0"/>
          </a:xfrm>
          <a:prstGeom prst="line">
            <a:avLst/>
          </a:prstGeom>
          <a:ln w="50800">
            <a:solidFill>
              <a:srgbClr val="CC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Rechteck 1"/>
          <p:cNvSpPr/>
          <p:nvPr/>
        </p:nvSpPr>
        <p:spPr>
          <a:xfrm>
            <a:off x="539552" y="33265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AT" b="1" dirty="0" err="1"/>
              <a:t>Developing</a:t>
            </a:r>
            <a:r>
              <a:rPr lang="de-AT" b="1" dirty="0"/>
              <a:t> a </a:t>
            </a:r>
            <a:r>
              <a:rPr lang="de-AT" b="1" dirty="0" err="1"/>
              <a:t>Comprehensive</a:t>
            </a:r>
            <a:r>
              <a:rPr lang="de-AT" b="1" dirty="0"/>
              <a:t> </a:t>
            </a:r>
            <a:r>
              <a:rPr lang="de-AT" b="1" dirty="0" err="1"/>
              <a:t>Active</a:t>
            </a:r>
            <a:r>
              <a:rPr lang="de-AT" b="1" dirty="0"/>
              <a:t> </a:t>
            </a:r>
            <a:r>
              <a:rPr lang="de-AT" b="1" dirty="0" err="1"/>
              <a:t>Ageing</a:t>
            </a:r>
            <a:r>
              <a:rPr lang="de-AT" b="1" dirty="0"/>
              <a:t> </a:t>
            </a:r>
            <a:r>
              <a:rPr lang="de-AT" b="1" dirty="0" err="1"/>
              <a:t>Strategy</a:t>
            </a:r>
            <a:r>
              <a:rPr lang="de-AT" b="1" dirty="0"/>
              <a:t> </a:t>
            </a:r>
            <a:r>
              <a:rPr lang="de-AT" b="1" dirty="0" err="1"/>
              <a:t>for</a:t>
            </a:r>
            <a:r>
              <a:rPr lang="de-AT" b="1" dirty="0"/>
              <a:t> </a:t>
            </a:r>
            <a:r>
              <a:rPr lang="de-AT" b="1" dirty="0" err="1"/>
              <a:t>Longer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Better</a:t>
            </a:r>
            <a:r>
              <a:rPr lang="de-AT" b="1" dirty="0"/>
              <a:t> Working </a:t>
            </a:r>
            <a:r>
              <a:rPr lang="de-AT" b="1" dirty="0" err="1"/>
              <a:t>Lives</a:t>
            </a:r>
            <a:endParaRPr lang="de-AT" b="1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67544" y="5949280"/>
            <a:ext cx="6048375" cy="476250"/>
          </a:xfrm>
        </p:spPr>
        <p:txBody>
          <a:bodyPr/>
          <a:lstStyle/>
          <a:p>
            <a:r>
              <a:rPr lang="de-AT" smtClean="0"/>
              <a:t>Dr. Stefan Potmesil, 5. September 2014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670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9"/>
          <p:cNvSpPr>
            <a:spLocks noChangeArrowheads="1"/>
          </p:cNvSpPr>
          <p:nvPr/>
        </p:nvSpPr>
        <p:spPr bwMode="auto">
          <a:xfrm>
            <a:off x="1116013" y="1582738"/>
            <a:ext cx="6985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de-AT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de-AT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pPr marR="0" lvl="1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r>
              <a:rPr lang="de-AT" dirty="0">
                <a:ea typeface="+mj-ea"/>
                <a:cs typeface="+mj-cs"/>
              </a:rPr>
              <a:t>fit2work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>
          <a:xfrm>
            <a:off x="371872" y="1268760"/>
            <a:ext cx="8229600" cy="4543424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GB" sz="2400" b="0" dirty="0" smtClean="0"/>
              <a:t>A</a:t>
            </a:r>
            <a:r>
              <a:rPr lang="en-GB" sz="2400" dirty="0" smtClean="0"/>
              <a:t> consulting service </a:t>
            </a:r>
            <a:r>
              <a:rPr lang="en-GB" sz="2400" b="0" dirty="0" smtClean="0"/>
              <a:t>for</a:t>
            </a:r>
            <a:r>
              <a:rPr lang="en-GB" sz="2400" dirty="0" smtClean="0"/>
              <a:t> secondary prevention of occupational diseases </a:t>
            </a:r>
            <a:r>
              <a:rPr lang="en-GB" sz="2400" b="0" dirty="0" smtClean="0">
                <a:solidFill>
                  <a:prstClr val="black"/>
                </a:solidFill>
              </a:rPr>
              <a:t>(since 2011, on a national scale since 2013)</a:t>
            </a:r>
            <a:r>
              <a:rPr lang="en-GB" sz="1200" b="0" dirty="0" smtClean="0">
                <a:solidFill>
                  <a:prstClr val="black"/>
                </a:solidFill>
              </a:rPr>
              <a:t> </a:t>
            </a:r>
          </a:p>
          <a:p>
            <a:pPr>
              <a:buClr>
                <a:srgbClr val="CC0000"/>
              </a:buClr>
              <a:buFont typeface="Wingdings" pitchFamily="2" charset="2"/>
              <a:buChar char="§"/>
            </a:pPr>
            <a:r>
              <a:rPr lang="en-GB" sz="2400" b="0" dirty="0" smtClean="0">
                <a:solidFill>
                  <a:prstClr val="black"/>
                </a:solidFill>
              </a:rPr>
              <a:t>Counselling of employees and unemployed people with health issues </a:t>
            </a:r>
          </a:p>
          <a:p>
            <a:pPr lvl="1">
              <a:buClr>
                <a:srgbClr val="CC0000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prstClr val="black"/>
                </a:solidFill>
              </a:rPr>
              <a:t>Basic Information </a:t>
            </a:r>
          </a:p>
          <a:p>
            <a:pPr lvl="1">
              <a:buClr>
                <a:srgbClr val="CC0000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prstClr val="black"/>
                </a:solidFill>
              </a:rPr>
              <a:t>Consulting Services</a:t>
            </a:r>
          </a:p>
          <a:p>
            <a:pPr lvl="1">
              <a:buClr>
                <a:srgbClr val="CC0000"/>
              </a:buClr>
              <a:buFont typeface="Arial" panose="020B0604020202020204" pitchFamily="34" charset="0"/>
              <a:buChar char="•"/>
            </a:pPr>
            <a:r>
              <a:rPr lang="en-GB" sz="1600" b="0" dirty="0" smtClean="0">
                <a:solidFill>
                  <a:prstClr val="black"/>
                </a:solidFill>
              </a:rPr>
              <a:t>Case Management</a:t>
            </a:r>
          </a:p>
          <a:p>
            <a:pPr>
              <a:buClr>
                <a:srgbClr val="CC0000"/>
              </a:buClr>
              <a:buFont typeface="Wingdings" pitchFamily="2" charset="2"/>
              <a:buChar char="§"/>
            </a:pPr>
            <a:r>
              <a:rPr lang="en-GB" sz="2400" b="0" dirty="0" smtClean="0">
                <a:solidFill>
                  <a:prstClr val="black"/>
                </a:solidFill>
              </a:rPr>
              <a:t>Consulting services for enterprises</a:t>
            </a:r>
            <a:endParaRPr lang="en-GB" sz="2400" dirty="0" smtClean="0">
              <a:solidFill>
                <a:prstClr val="black"/>
              </a:solidFill>
            </a:endParaRPr>
          </a:p>
          <a:p>
            <a:pPr>
              <a:buClr>
                <a:srgbClr val="CC0000"/>
              </a:buClr>
              <a:buFont typeface="Wingdings" pitchFamily="2" charset="2"/>
              <a:buChar char="§"/>
            </a:pPr>
            <a:r>
              <a:rPr lang="en-GB" sz="2400" b="0" dirty="0" smtClean="0">
                <a:solidFill>
                  <a:prstClr val="black"/>
                </a:solidFill>
              </a:rPr>
              <a:t>Public Relations</a:t>
            </a:r>
          </a:p>
          <a:p>
            <a:pPr marL="0" indent="0">
              <a:buClr>
                <a:srgbClr val="CC0000"/>
              </a:buClr>
              <a:buNone/>
            </a:pPr>
            <a:r>
              <a:rPr lang="en-GB" sz="2400" b="0" dirty="0" smtClean="0">
                <a:solidFill>
                  <a:srgbClr val="C00000"/>
                </a:solidFill>
                <a:sym typeface="Wingdings" panose="05000000000000000000" pitchFamily="2" charset="2"/>
              </a:rPr>
              <a:t></a:t>
            </a:r>
            <a:r>
              <a:rPr lang="en-GB" sz="2400" b="0" dirty="0" smtClean="0">
                <a:solidFill>
                  <a:prstClr val="black"/>
                </a:solidFill>
                <a:sym typeface="Wingdings" panose="05000000000000000000" pitchFamily="2" charset="2"/>
              </a:rPr>
              <a:t> Concept of Early Intervention </a:t>
            </a:r>
            <a:endParaRPr lang="en-GB" sz="1200" b="0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en-GB" sz="2400" dirty="0" smtClean="0">
                <a:solidFill>
                  <a:srgbClr val="C00000"/>
                </a:solidFill>
                <a:sym typeface="Wingdings" panose="05000000000000000000" pitchFamily="2" charset="2"/>
              </a:rPr>
              <a:t></a:t>
            </a:r>
            <a:r>
              <a:rPr lang="en-GB" sz="2400" dirty="0" smtClean="0">
                <a:solidFill>
                  <a:prstClr val="black"/>
                </a:solidFill>
                <a:sym typeface="Wingdings" panose="05000000000000000000" pitchFamily="2" charset="2"/>
              </a:rPr>
              <a:t> Monitoring and evaluation </a:t>
            </a:r>
            <a:endParaRPr lang="en-GB" sz="2400" dirty="0" smtClean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buNone/>
            </a:pPr>
            <a:endParaRPr lang="de-AT" sz="240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3" name="Foliennummernplatzhalter 11"/>
          <p:cNvSpPr txBox="1">
            <a:spLocks/>
          </p:cNvSpPr>
          <p:nvPr/>
        </p:nvSpPr>
        <p:spPr>
          <a:xfrm>
            <a:off x="3419872" y="63093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>
          <a:xfrm>
            <a:off x="395684" y="6253757"/>
            <a:ext cx="6048375" cy="476250"/>
          </a:xfrm>
        </p:spPr>
        <p:txBody>
          <a:bodyPr/>
          <a:lstStyle/>
          <a:p>
            <a:r>
              <a:rPr lang="de-AT" dirty="0" smtClean="0"/>
              <a:t>Dr. Stefan </a:t>
            </a:r>
            <a:r>
              <a:rPr lang="de-AT" dirty="0" err="1" smtClean="0"/>
              <a:t>Potmesil</a:t>
            </a:r>
            <a:r>
              <a:rPr lang="de-AT" dirty="0" smtClean="0"/>
              <a:t>, 5. September 2014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0477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altLang="de-DE" dirty="0"/>
              <a:t>Dr. </a:t>
            </a:r>
            <a:r>
              <a:rPr lang="de-DE" altLang="de-DE" dirty="0" smtClean="0"/>
              <a:t>Stefan Potmesil 5. September 2014</a:t>
            </a:r>
            <a:endParaRPr lang="de-DE" altLang="de-DE" dirty="0"/>
          </a:p>
          <a:p>
            <a:endParaRPr lang="de-DE" altLang="de-DE" dirty="0"/>
          </a:p>
          <a:p>
            <a:endParaRPr lang="de-DE" altLang="de-DE" dirty="0"/>
          </a:p>
        </p:txBody>
      </p:sp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de-DE">
                <a:solidFill>
                  <a:srgbClr val="CC0000"/>
                </a:solidFill>
              </a:rPr>
              <a:t>Fit2Work</a:t>
            </a:r>
            <a:endParaRPr lang="de-DE" altLang="de-DE">
              <a:solidFill>
                <a:srgbClr val="CC0000"/>
              </a:solidFill>
            </a:endParaRP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de-AT" altLang="de-DE" dirty="0">
                <a:cs typeface="Arial" charset="0"/>
              </a:rPr>
              <a:t>	</a:t>
            </a:r>
          </a:p>
          <a:p>
            <a:pPr>
              <a:buFontTx/>
              <a:buNone/>
            </a:pPr>
            <a:r>
              <a:rPr lang="de-AT" altLang="de-DE" dirty="0">
                <a:solidFill>
                  <a:srgbClr val="CC0000"/>
                </a:solidFill>
                <a:cs typeface="Arial" charset="0"/>
              </a:rPr>
              <a:t>►</a:t>
            </a:r>
            <a:r>
              <a:rPr lang="de-AT" altLang="de-DE" dirty="0"/>
              <a:t> 	</a:t>
            </a:r>
            <a:r>
              <a:rPr lang="de-AT" altLang="de-DE" dirty="0" err="1" smtClean="0"/>
              <a:t>Partnerorganisations</a:t>
            </a:r>
            <a:r>
              <a:rPr lang="de-AT" altLang="de-DE" dirty="0" smtClean="0"/>
              <a:t>:  Public </a:t>
            </a:r>
            <a:r>
              <a:rPr lang="de-AT" altLang="de-DE" dirty="0" err="1" smtClean="0"/>
              <a:t>Employment</a:t>
            </a:r>
            <a:r>
              <a:rPr lang="de-AT" altLang="de-DE" dirty="0" smtClean="0"/>
              <a:t> Service AMS</a:t>
            </a:r>
            <a:r>
              <a:rPr lang="de-AT" altLang="de-DE" dirty="0"/>
              <a:t>, </a:t>
            </a:r>
            <a:r>
              <a:rPr lang="de-AT" altLang="de-DE" dirty="0" smtClean="0"/>
              <a:t>Different Carriers </a:t>
            </a:r>
            <a:r>
              <a:rPr lang="de-AT" altLang="de-DE" dirty="0" err="1" smtClean="0"/>
              <a:t>of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Social</a:t>
            </a:r>
            <a:r>
              <a:rPr lang="de-AT" altLang="de-DE" dirty="0" smtClean="0"/>
              <a:t> Insurance, Federal </a:t>
            </a:r>
            <a:r>
              <a:rPr lang="de-AT" altLang="de-DE" dirty="0" err="1" smtClean="0"/>
              <a:t>Social</a:t>
            </a:r>
            <a:r>
              <a:rPr lang="de-AT" altLang="de-DE" dirty="0" smtClean="0"/>
              <a:t> Service Institution </a:t>
            </a:r>
            <a:r>
              <a:rPr lang="de-AT" altLang="de-DE" dirty="0" err="1" smtClean="0"/>
              <a:t>of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the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Ministry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of</a:t>
            </a:r>
            <a:r>
              <a:rPr lang="de-AT" altLang="de-DE" dirty="0" smtClean="0"/>
              <a:t> Labour, </a:t>
            </a:r>
            <a:r>
              <a:rPr lang="de-AT" altLang="de-DE" dirty="0" err="1" smtClean="0"/>
              <a:t>Social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Affairs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and</a:t>
            </a:r>
            <a:r>
              <a:rPr lang="de-AT" altLang="de-DE" dirty="0" smtClean="0"/>
              <a:t> Consumer </a:t>
            </a:r>
            <a:r>
              <a:rPr lang="de-AT" altLang="de-DE" dirty="0" err="1" smtClean="0"/>
              <a:t>Protection</a:t>
            </a:r>
            <a:r>
              <a:rPr lang="de-AT" altLang="de-DE" dirty="0" smtClean="0"/>
              <a:t> (</a:t>
            </a:r>
            <a:r>
              <a:rPr lang="de-AT" altLang="de-DE" dirty="0" err="1" smtClean="0"/>
              <a:t>Coordination</a:t>
            </a:r>
            <a:r>
              <a:rPr lang="de-AT" altLang="de-DE" dirty="0"/>
              <a:t>), </a:t>
            </a:r>
            <a:r>
              <a:rPr lang="de-AT" altLang="de-DE" dirty="0" err="1" smtClean="0"/>
              <a:t>Social</a:t>
            </a:r>
            <a:r>
              <a:rPr lang="de-AT" altLang="de-DE" dirty="0" smtClean="0"/>
              <a:t> Partners, </a:t>
            </a:r>
            <a:r>
              <a:rPr lang="de-AT" altLang="de-DE" dirty="0" err="1" smtClean="0"/>
              <a:t>Ministry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of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Health</a:t>
            </a:r>
            <a:r>
              <a:rPr lang="de-AT" altLang="de-DE" dirty="0" smtClean="0"/>
              <a:t> </a:t>
            </a:r>
          </a:p>
          <a:p>
            <a:pPr>
              <a:buFontTx/>
              <a:buNone/>
            </a:pPr>
            <a:endParaRPr lang="de-AT" altLang="de-DE" dirty="0"/>
          </a:p>
          <a:p>
            <a:pPr lvl="0">
              <a:buNone/>
            </a:pPr>
            <a:r>
              <a:rPr lang="de-AT" altLang="de-DE" dirty="0">
                <a:solidFill>
                  <a:srgbClr val="000000"/>
                </a:solidFill>
                <a:cs typeface="Arial" charset="0"/>
              </a:rPr>
              <a:t>	</a:t>
            </a:r>
            <a:r>
              <a:rPr lang="de-AT" altLang="de-DE" dirty="0" smtClean="0">
                <a:solidFill>
                  <a:srgbClr val="000000"/>
                </a:solidFill>
              </a:rPr>
              <a:t>Financial </a:t>
            </a:r>
            <a:r>
              <a:rPr lang="de-AT" altLang="de-DE" dirty="0" err="1" smtClean="0">
                <a:solidFill>
                  <a:srgbClr val="000000"/>
                </a:solidFill>
              </a:rPr>
              <a:t>Contributions</a:t>
            </a:r>
            <a:r>
              <a:rPr lang="de-AT" altLang="de-DE" dirty="0" smtClean="0">
                <a:solidFill>
                  <a:srgbClr val="000000"/>
                </a:solidFill>
              </a:rPr>
              <a:t> </a:t>
            </a:r>
            <a:r>
              <a:rPr lang="de-AT" altLang="de-DE" dirty="0" err="1" smtClean="0">
                <a:solidFill>
                  <a:srgbClr val="000000"/>
                </a:solidFill>
              </a:rPr>
              <a:t>by</a:t>
            </a:r>
            <a:r>
              <a:rPr lang="de-AT" altLang="de-DE" dirty="0" smtClean="0">
                <a:solidFill>
                  <a:srgbClr val="000000"/>
                </a:solidFill>
              </a:rPr>
              <a:t> AMS</a:t>
            </a:r>
            <a:r>
              <a:rPr lang="de-AT" altLang="de-DE" dirty="0">
                <a:solidFill>
                  <a:srgbClr val="000000"/>
                </a:solidFill>
              </a:rPr>
              <a:t>, </a:t>
            </a:r>
            <a:r>
              <a:rPr lang="de-AT" altLang="de-DE" dirty="0" err="1" smtClean="0">
                <a:solidFill>
                  <a:srgbClr val="000000"/>
                </a:solidFill>
              </a:rPr>
              <a:t>Health</a:t>
            </a:r>
            <a:r>
              <a:rPr lang="de-AT" altLang="de-DE" dirty="0" smtClean="0">
                <a:solidFill>
                  <a:srgbClr val="000000"/>
                </a:solidFill>
              </a:rPr>
              <a:t> Insurance, Pension Insurance, General Insurance </a:t>
            </a:r>
            <a:r>
              <a:rPr lang="de-AT" altLang="de-DE" dirty="0" err="1" smtClean="0">
                <a:solidFill>
                  <a:srgbClr val="000000"/>
                </a:solidFill>
              </a:rPr>
              <a:t>against</a:t>
            </a:r>
            <a:r>
              <a:rPr lang="de-AT" altLang="de-DE" dirty="0" smtClean="0">
                <a:solidFill>
                  <a:srgbClr val="000000"/>
                </a:solidFill>
              </a:rPr>
              <a:t> </a:t>
            </a:r>
            <a:r>
              <a:rPr lang="de-AT" altLang="de-DE" dirty="0" err="1" smtClean="0">
                <a:solidFill>
                  <a:srgbClr val="000000"/>
                </a:solidFill>
              </a:rPr>
              <a:t>Accidents</a:t>
            </a:r>
            <a:r>
              <a:rPr lang="de-AT" altLang="de-DE" dirty="0" smtClean="0">
                <a:solidFill>
                  <a:srgbClr val="000000"/>
                </a:solidFill>
              </a:rPr>
              <a:t>, Federal </a:t>
            </a:r>
            <a:r>
              <a:rPr lang="de-AT" altLang="de-DE" dirty="0" err="1" smtClean="0">
                <a:solidFill>
                  <a:srgbClr val="000000"/>
                </a:solidFill>
              </a:rPr>
              <a:t>Social</a:t>
            </a:r>
            <a:r>
              <a:rPr lang="de-AT" altLang="de-DE" dirty="0" smtClean="0">
                <a:solidFill>
                  <a:srgbClr val="000000"/>
                </a:solidFill>
              </a:rPr>
              <a:t> Service Institution (</a:t>
            </a:r>
            <a:r>
              <a:rPr lang="de-AT" altLang="de-DE" dirty="0" err="1" smtClean="0">
                <a:solidFill>
                  <a:srgbClr val="000000"/>
                </a:solidFill>
              </a:rPr>
              <a:t>according</a:t>
            </a:r>
            <a:r>
              <a:rPr lang="de-AT" altLang="de-DE" dirty="0" smtClean="0">
                <a:solidFill>
                  <a:srgbClr val="000000"/>
                </a:solidFill>
              </a:rPr>
              <a:t> </a:t>
            </a:r>
            <a:r>
              <a:rPr lang="de-AT" altLang="de-DE" dirty="0" err="1" smtClean="0">
                <a:solidFill>
                  <a:srgbClr val="000000"/>
                </a:solidFill>
              </a:rPr>
              <a:t>to</a:t>
            </a:r>
            <a:r>
              <a:rPr lang="de-AT" altLang="de-DE" dirty="0" smtClean="0">
                <a:solidFill>
                  <a:srgbClr val="000000"/>
                </a:solidFill>
              </a:rPr>
              <a:t> </a:t>
            </a:r>
            <a:r>
              <a:rPr lang="de-AT" altLang="de-DE" dirty="0" err="1" smtClean="0">
                <a:solidFill>
                  <a:srgbClr val="000000"/>
                </a:solidFill>
              </a:rPr>
              <a:t>incidence</a:t>
            </a:r>
            <a:r>
              <a:rPr lang="de-AT" altLang="de-DE" dirty="0" smtClean="0">
                <a:solidFill>
                  <a:srgbClr val="000000"/>
                </a:solidFill>
              </a:rPr>
              <a:t>)</a:t>
            </a:r>
            <a:endParaRPr lang="de-DE" altLang="de-DE" dirty="0">
              <a:solidFill>
                <a:srgbClr val="000000"/>
              </a:solidFill>
            </a:endParaRPr>
          </a:p>
          <a:p>
            <a:pPr>
              <a:buFontTx/>
              <a:buNone/>
            </a:pPr>
            <a:endParaRPr lang="de-AT" altLang="de-DE" dirty="0"/>
          </a:p>
        </p:txBody>
      </p:sp>
      <p:pic>
        <p:nvPicPr>
          <p:cNvPr id="151556" name="Grafik 6" descr="logo_fit2work_rgb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115888"/>
            <a:ext cx="1716088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96305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altLang="de-DE" dirty="0"/>
              <a:t>Dr. </a:t>
            </a:r>
            <a:r>
              <a:rPr lang="de-DE" altLang="de-DE" dirty="0" smtClean="0"/>
              <a:t>Stefan Potmesil 5. September 2014</a:t>
            </a:r>
            <a:endParaRPr lang="de-DE" altLang="de-DE" dirty="0"/>
          </a:p>
          <a:p>
            <a:endParaRPr lang="de-DE" altLang="de-DE" dirty="0"/>
          </a:p>
          <a:p>
            <a:endParaRPr lang="de-DE" altLang="de-DE" dirty="0"/>
          </a:p>
        </p:txBody>
      </p:sp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de-DE" dirty="0" smtClean="0">
                <a:solidFill>
                  <a:srgbClr val="CC0000"/>
                </a:solidFill>
              </a:rPr>
              <a:t>Financial </a:t>
            </a:r>
            <a:r>
              <a:rPr lang="de-AT" altLang="de-DE" dirty="0" err="1" smtClean="0">
                <a:solidFill>
                  <a:srgbClr val="CC0000"/>
                </a:solidFill>
              </a:rPr>
              <a:t>Added</a:t>
            </a:r>
            <a:r>
              <a:rPr lang="de-AT" altLang="de-DE" dirty="0" smtClean="0">
                <a:solidFill>
                  <a:srgbClr val="CC0000"/>
                </a:solidFill>
              </a:rPr>
              <a:t> Value</a:t>
            </a:r>
            <a:endParaRPr lang="de-DE" altLang="de-DE" dirty="0">
              <a:solidFill>
                <a:srgbClr val="CC0000"/>
              </a:solidFill>
            </a:endParaRP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3588" y="1484784"/>
            <a:ext cx="7912100" cy="4641850"/>
          </a:xfrm>
        </p:spPr>
        <p:txBody>
          <a:bodyPr/>
          <a:lstStyle/>
          <a:p>
            <a:pPr>
              <a:buFontTx/>
              <a:buNone/>
            </a:pPr>
            <a:r>
              <a:rPr lang="de-AT" altLang="de-DE" dirty="0">
                <a:solidFill>
                  <a:srgbClr val="CC0000"/>
                </a:solidFill>
                <a:cs typeface="Arial" charset="0"/>
              </a:rPr>
              <a:t>♦	</a:t>
            </a:r>
            <a:r>
              <a:rPr lang="de-AT" altLang="de-DE" dirty="0" err="1" smtClean="0">
                <a:solidFill>
                  <a:srgbClr val="CC0000"/>
                </a:solidFill>
                <a:cs typeface="Arial" charset="0"/>
              </a:rPr>
              <a:t>T</a:t>
            </a:r>
            <a:r>
              <a:rPr lang="de-AT" altLang="de-DE" dirty="0" err="1" smtClean="0"/>
              <a:t>o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invest</a:t>
            </a:r>
            <a:r>
              <a:rPr lang="de-AT" altLang="de-DE" dirty="0" smtClean="0"/>
              <a:t> in </a:t>
            </a:r>
            <a:r>
              <a:rPr lang="de-AT" altLang="de-DE" dirty="0" err="1" smtClean="0"/>
              <a:t>Preventive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Measures</a:t>
            </a:r>
            <a:r>
              <a:rPr lang="de-AT" altLang="de-DE" dirty="0" smtClean="0"/>
              <a:t> - 1</a:t>
            </a:r>
            <a:r>
              <a:rPr lang="de-AT" altLang="de-DE" dirty="0"/>
              <a:t>€ </a:t>
            </a:r>
            <a:r>
              <a:rPr lang="de-AT" altLang="de-DE" dirty="0" err="1" smtClean="0"/>
              <a:t>brings</a:t>
            </a:r>
            <a:r>
              <a:rPr lang="de-AT" altLang="de-DE" dirty="0" smtClean="0"/>
              <a:t> at least </a:t>
            </a:r>
            <a:r>
              <a:rPr lang="de-AT" altLang="de-DE" dirty="0"/>
              <a:t>3</a:t>
            </a:r>
            <a:r>
              <a:rPr lang="de-AT" altLang="de-DE" dirty="0" smtClean="0"/>
              <a:t>€ (</a:t>
            </a:r>
            <a:r>
              <a:rPr lang="de-AT" altLang="de-DE" dirty="0" err="1" smtClean="0"/>
              <a:t>higher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contributions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to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social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insurance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and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taxes</a:t>
            </a:r>
            <a:r>
              <a:rPr lang="de-AT" altLang="de-DE" dirty="0" smtClean="0"/>
              <a:t>, </a:t>
            </a:r>
            <a:r>
              <a:rPr lang="de-AT" altLang="de-DE" dirty="0" err="1" smtClean="0"/>
              <a:t>reductions</a:t>
            </a:r>
            <a:r>
              <a:rPr lang="de-AT" altLang="de-DE" dirty="0" smtClean="0"/>
              <a:t> in </a:t>
            </a:r>
            <a:r>
              <a:rPr lang="de-AT" altLang="de-DE" dirty="0" err="1" smtClean="0"/>
              <a:t>transfers</a:t>
            </a:r>
            <a:r>
              <a:rPr lang="de-AT" altLang="de-DE" dirty="0" smtClean="0"/>
              <a:t>, </a:t>
            </a:r>
            <a:r>
              <a:rPr lang="de-AT" altLang="de-DE" dirty="0" err="1" smtClean="0"/>
              <a:t>services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and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benefits</a:t>
            </a:r>
            <a:r>
              <a:rPr lang="de-AT" altLang="de-DE" dirty="0" smtClean="0"/>
              <a:t>, </a:t>
            </a:r>
            <a:r>
              <a:rPr lang="de-AT" altLang="de-DE" dirty="0" err="1" smtClean="0"/>
              <a:t>higher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productivity</a:t>
            </a:r>
            <a:r>
              <a:rPr lang="de-AT" altLang="de-DE" dirty="0" smtClean="0"/>
              <a:t> in </a:t>
            </a:r>
            <a:r>
              <a:rPr lang="de-AT" altLang="de-DE" dirty="0" err="1" smtClean="0"/>
              <a:t>enterprises</a:t>
            </a:r>
            <a:r>
              <a:rPr lang="de-AT" altLang="de-DE" dirty="0" smtClean="0"/>
              <a:t>)</a:t>
            </a:r>
            <a:endParaRPr lang="de-AT" altLang="de-DE" dirty="0"/>
          </a:p>
          <a:p>
            <a:pPr>
              <a:buFontTx/>
              <a:buNone/>
            </a:pPr>
            <a:r>
              <a:rPr lang="de-AT" altLang="de-DE" dirty="0"/>
              <a:t>	1 </a:t>
            </a:r>
            <a:r>
              <a:rPr lang="de-AT" altLang="de-DE" dirty="0" smtClean="0"/>
              <a:t>Year </a:t>
            </a:r>
            <a:r>
              <a:rPr lang="de-AT" altLang="de-DE" dirty="0" err="1" smtClean="0"/>
              <a:t>later</a:t>
            </a:r>
            <a:r>
              <a:rPr lang="de-AT" altLang="de-DE" dirty="0" smtClean="0"/>
              <a:t> in </a:t>
            </a:r>
            <a:r>
              <a:rPr lang="de-AT" altLang="de-DE" dirty="0" err="1" smtClean="0"/>
              <a:t>Invalidity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Pensions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saves</a:t>
            </a:r>
            <a:r>
              <a:rPr lang="de-AT" altLang="de-DE" dirty="0" smtClean="0"/>
              <a:t> </a:t>
            </a:r>
            <a:r>
              <a:rPr lang="de-AT" altLang="de-DE" dirty="0"/>
              <a:t>€ 300 Mio.</a:t>
            </a:r>
            <a:endParaRPr lang="de-DE" altLang="de-DE" dirty="0"/>
          </a:p>
          <a:p>
            <a:pPr>
              <a:buFontTx/>
              <a:buNone/>
            </a:pPr>
            <a:r>
              <a:rPr lang="de-AT" altLang="de-DE" dirty="0" smtClean="0">
                <a:solidFill>
                  <a:srgbClr val="CC0000"/>
                </a:solidFill>
                <a:cs typeface="Arial" charset="0"/>
              </a:rPr>
              <a:t>♦</a:t>
            </a:r>
            <a:r>
              <a:rPr lang="de-AT" altLang="de-DE" dirty="0">
                <a:cs typeface="Arial" charset="0"/>
              </a:rPr>
              <a:t>	</a:t>
            </a:r>
            <a:r>
              <a:rPr lang="de-AT" altLang="de-DE" dirty="0" err="1" smtClean="0">
                <a:cs typeface="Arial" charset="0"/>
              </a:rPr>
              <a:t>Coordination</a:t>
            </a:r>
            <a:r>
              <a:rPr lang="de-AT" altLang="de-DE" dirty="0" smtClean="0">
                <a:cs typeface="Arial" charset="0"/>
              </a:rPr>
              <a:t> </a:t>
            </a:r>
            <a:r>
              <a:rPr lang="de-AT" altLang="de-DE" dirty="0" err="1" smtClean="0">
                <a:cs typeface="Arial" charset="0"/>
              </a:rPr>
              <a:t>of</a:t>
            </a:r>
            <a:r>
              <a:rPr lang="de-AT" altLang="de-DE" dirty="0" smtClean="0">
                <a:cs typeface="Arial" charset="0"/>
              </a:rPr>
              <a:t> </a:t>
            </a:r>
            <a:r>
              <a:rPr lang="de-AT" altLang="de-DE" dirty="0" err="1" smtClean="0">
                <a:cs typeface="Arial" charset="0"/>
              </a:rPr>
              <a:t>Measures</a:t>
            </a:r>
            <a:r>
              <a:rPr lang="de-AT" altLang="de-DE" dirty="0" smtClean="0">
                <a:cs typeface="Arial" charset="0"/>
              </a:rPr>
              <a:t> </a:t>
            </a:r>
            <a:r>
              <a:rPr lang="de-AT" altLang="de-DE" dirty="0" err="1" smtClean="0">
                <a:cs typeface="Arial" charset="0"/>
              </a:rPr>
              <a:t>and</a:t>
            </a:r>
            <a:r>
              <a:rPr lang="de-AT" altLang="de-DE" dirty="0" smtClean="0">
                <a:cs typeface="Arial" charset="0"/>
              </a:rPr>
              <a:t> Financial Incentives </a:t>
            </a:r>
            <a:r>
              <a:rPr lang="de-AT" altLang="de-DE" dirty="0" err="1" smtClean="0">
                <a:cs typeface="Arial" charset="0"/>
              </a:rPr>
              <a:t>to</a:t>
            </a:r>
            <a:r>
              <a:rPr lang="de-AT" altLang="de-DE" dirty="0" smtClean="0">
                <a:cs typeface="Arial" charset="0"/>
              </a:rPr>
              <a:t> promote </a:t>
            </a:r>
            <a:r>
              <a:rPr lang="de-AT" altLang="de-DE" dirty="0" err="1" smtClean="0">
                <a:cs typeface="Arial" charset="0"/>
              </a:rPr>
              <a:t>health</a:t>
            </a:r>
            <a:r>
              <a:rPr lang="de-AT" altLang="de-DE" dirty="0" smtClean="0">
                <a:cs typeface="Arial" charset="0"/>
              </a:rPr>
              <a:t> </a:t>
            </a:r>
            <a:r>
              <a:rPr lang="de-AT" altLang="de-DE" dirty="0" err="1" smtClean="0">
                <a:cs typeface="Arial" charset="0"/>
              </a:rPr>
              <a:t>and</a:t>
            </a:r>
            <a:r>
              <a:rPr lang="de-AT" altLang="de-DE" dirty="0" smtClean="0">
                <a:cs typeface="Arial" charset="0"/>
              </a:rPr>
              <a:t> </a:t>
            </a:r>
            <a:r>
              <a:rPr lang="de-AT" altLang="de-DE" dirty="0" err="1" smtClean="0">
                <a:cs typeface="Arial" charset="0"/>
              </a:rPr>
              <a:t>healthy</a:t>
            </a:r>
            <a:r>
              <a:rPr lang="de-AT" altLang="de-DE" dirty="0" smtClean="0">
                <a:cs typeface="Arial" charset="0"/>
              </a:rPr>
              <a:t> </a:t>
            </a:r>
            <a:r>
              <a:rPr lang="de-AT" altLang="de-DE" dirty="0" err="1" smtClean="0">
                <a:cs typeface="Arial" charset="0"/>
              </a:rPr>
              <a:t>working</a:t>
            </a:r>
            <a:r>
              <a:rPr lang="de-AT" altLang="de-DE" dirty="0" smtClean="0">
                <a:cs typeface="Arial" charset="0"/>
              </a:rPr>
              <a:t> </a:t>
            </a:r>
            <a:r>
              <a:rPr lang="de-AT" altLang="de-DE" dirty="0" err="1" smtClean="0">
                <a:cs typeface="Arial" charset="0"/>
              </a:rPr>
              <a:t>environments</a:t>
            </a:r>
            <a:endParaRPr lang="de-DE" altLang="de-DE" dirty="0"/>
          </a:p>
          <a:p>
            <a:pPr>
              <a:buFontTx/>
              <a:buNone/>
            </a:pPr>
            <a:r>
              <a:rPr lang="de-AT" altLang="de-DE" dirty="0">
                <a:solidFill>
                  <a:srgbClr val="CC0000"/>
                </a:solidFill>
                <a:cs typeface="Arial" charset="0"/>
              </a:rPr>
              <a:t>♦</a:t>
            </a:r>
            <a:r>
              <a:rPr lang="de-AT" altLang="de-DE" dirty="0">
                <a:cs typeface="Arial" charset="0"/>
              </a:rPr>
              <a:t>	</a:t>
            </a:r>
            <a:r>
              <a:rPr lang="de-AT" altLang="de-DE" dirty="0" err="1" smtClean="0"/>
              <a:t>Reduction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of</a:t>
            </a:r>
            <a:r>
              <a:rPr lang="de-AT" altLang="de-DE" dirty="0" smtClean="0"/>
              <a:t> Transfers in </a:t>
            </a:r>
            <a:r>
              <a:rPr lang="de-AT" altLang="de-DE" dirty="0" err="1" smtClean="0"/>
              <a:t>connection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with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preventive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measures</a:t>
            </a:r>
            <a:endParaRPr lang="de-DE" altLang="de-DE" dirty="0"/>
          </a:p>
          <a:p>
            <a:pPr>
              <a:buFontTx/>
              <a:buNone/>
            </a:pPr>
            <a:r>
              <a:rPr lang="de-AT" altLang="de-DE" dirty="0">
                <a:solidFill>
                  <a:srgbClr val="CC0000"/>
                </a:solidFill>
                <a:cs typeface="Arial" charset="0"/>
              </a:rPr>
              <a:t>♦</a:t>
            </a:r>
            <a:r>
              <a:rPr lang="de-AT" altLang="de-DE" dirty="0">
                <a:cs typeface="Arial" charset="0"/>
              </a:rPr>
              <a:t>	</a:t>
            </a:r>
            <a:r>
              <a:rPr lang="de-AT" altLang="de-DE" dirty="0" err="1" smtClean="0">
                <a:cs typeface="Arial" charset="0"/>
              </a:rPr>
              <a:t>Rising</a:t>
            </a:r>
            <a:r>
              <a:rPr lang="de-AT" altLang="de-DE" dirty="0" smtClean="0">
                <a:cs typeface="Arial" charset="0"/>
              </a:rPr>
              <a:t> Efficiency </a:t>
            </a:r>
            <a:r>
              <a:rPr lang="de-AT" altLang="de-DE" dirty="0" err="1" smtClean="0">
                <a:cs typeface="Arial" charset="0"/>
              </a:rPr>
              <a:t>of</a:t>
            </a:r>
            <a:r>
              <a:rPr lang="de-AT" altLang="de-DE" dirty="0" smtClean="0">
                <a:cs typeface="Arial" charset="0"/>
              </a:rPr>
              <a:t> </a:t>
            </a:r>
            <a:r>
              <a:rPr lang="de-AT" altLang="de-DE" dirty="0" err="1" smtClean="0">
                <a:cs typeface="Arial" charset="0"/>
              </a:rPr>
              <a:t>the</a:t>
            </a:r>
            <a:r>
              <a:rPr lang="de-AT" altLang="de-DE" dirty="0" smtClean="0">
                <a:cs typeface="Arial" charset="0"/>
              </a:rPr>
              <a:t> different </a:t>
            </a:r>
            <a:r>
              <a:rPr lang="de-AT" altLang="de-DE" dirty="0" err="1" smtClean="0"/>
              <a:t>Interventions</a:t>
            </a:r>
            <a:endParaRPr lang="de-DE" altLang="de-DE" dirty="0"/>
          </a:p>
          <a:p>
            <a:pPr>
              <a:buFontTx/>
              <a:buNone/>
            </a:pPr>
            <a:endParaRPr lang="de-DE" altLang="de-DE" dirty="0"/>
          </a:p>
        </p:txBody>
      </p:sp>
      <p:pic>
        <p:nvPicPr>
          <p:cNvPr id="157700" name="Grafik 6" descr="logo_fit2work_rgb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115888"/>
            <a:ext cx="1716088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26663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Pilot-project Psychological Care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268760"/>
            <a:ext cx="8352928" cy="4032449"/>
          </a:xfrm>
        </p:spPr>
        <p:txBody>
          <a:bodyPr/>
          <a:lstStyle/>
          <a:p>
            <a:pPr>
              <a:buClr>
                <a:srgbClr val="FF0000"/>
              </a:buClr>
            </a:pPr>
            <a:endParaRPr lang="en-GB" sz="2200" dirty="0"/>
          </a:p>
          <a:p>
            <a:pPr>
              <a:buClr>
                <a:srgbClr val="C00000"/>
              </a:buClr>
            </a:pPr>
            <a:r>
              <a:rPr lang="en-GB" sz="2200" b="0" dirty="0" smtClean="0"/>
              <a:t>As the recent OECD study </a:t>
            </a:r>
            <a:r>
              <a:rPr lang="en-GB" sz="2200" b="0" i="1" dirty="0" smtClean="0"/>
              <a:t>Making </a:t>
            </a:r>
            <a:r>
              <a:rPr lang="en-GB" sz="2200" b="0" i="1" dirty="0"/>
              <a:t>Mental Health </a:t>
            </a:r>
            <a:r>
              <a:rPr lang="en-GB" sz="2200" b="0" i="1" dirty="0" smtClean="0"/>
              <a:t>Count</a:t>
            </a:r>
            <a:r>
              <a:rPr lang="en-GB" sz="2200" b="0" dirty="0" smtClean="0"/>
              <a:t> </a:t>
            </a:r>
            <a:r>
              <a:rPr lang="en-GB" sz="2200" b="0" dirty="0"/>
              <a:t>shows</a:t>
            </a:r>
            <a:r>
              <a:rPr lang="en-GB" sz="2200" b="0" dirty="0" smtClean="0"/>
              <a:t>, the social </a:t>
            </a:r>
            <a:r>
              <a:rPr lang="en-GB" sz="2200" b="0" dirty="0"/>
              <a:t>and </a:t>
            </a:r>
            <a:r>
              <a:rPr lang="en-GB" sz="2200" b="0" dirty="0" smtClean="0"/>
              <a:t>economic  costs </a:t>
            </a:r>
            <a:r>
              <a:rPr lang="en-GB" sz="2200" b="0" dirty="0"/>
              <a:t>of </a:t>
            </a:r>
            <a:r>
              <a:rPr lang="en-GB" sz="2200" b="0" dirty="0" smtClean="0"/>
              <a:t>neglecting mental health </a:t>
            </a:r>
            <a:r>
              <a:rPr lang="en-GB" sz="2200" b="0" dirty="0"/>
              <a:t>c</a:t>
            </a:r>
            <a:r>
              <a:rPr lang="en-GB" sz="2200" b="0" dirty="0" smtClean="0"/>
              <a:t>are are considerably high</a:t>
            </a:r>
          </a:p>
          <a:p>
            <a:pPr>
              <a:buClr>
                <a:srgbClr val="C00000"/>
              </a:buClr>
            </a:pPr>
            <a:r>
              <a:rPr lang="en-GB" sz="2200" dirty="0" smtClean="0"/>
              <a:t>More than 40% of fit2work clients suffer from mental illness</a:t>
            </a:r>
          </a:p>
          <a:p>
            <a:pPr>
              <a:buClr>
                <a:srgbClr val="C00000"/>
              </a:buClr>
            </a:pPr>
            <a:r>
              <a:rPr lang="en-GB" sz="2200" b="0" dirty="0" smtClean="0"/>
              <a:t>Since April 2013 an additional amount of  € 2 Mio. is provided for </a:t>
            </a:r>
            <a:r>
              <a:rPr lang="en-GB" sz="2200" dirty="0" smtClean="0"/>
              <a:t>psychological and psychotherapeutic care </a:t>
            </a:r>
            <a:r>
              <a:rPr lang="en-GB" sz="2200" b="0" dirty="0" smtClean="0"/>
              <a:t>of fit2work clients</a:t>
            </a:r>
          </a:p>
          <a:p>
            <a:pPr lvl="1">
              <a:buClr>
                <a:srgbClr val="C00000"/>
              </a:buClr>
            </a:pPr>
            <a:r>
              <a:rPr lang="en-GB" sz="2200" dirty="0" smtClean="0"/>
              <a:t>More than 900 persons per year</a:t>
            </a:r>
          </a:p>
          <a:p>
            <a:pPr lvl="1">
              <a:buClr>
                <a:srgbClr val="C00000"/>
              </a:buClr>
            </a:pPr>
            <a:r>
              <a:rPr lang="en-GB" sz="2200" dirty="0" smtClean="0"/>
              <a:t>Provides help if there is </a:t>
            </a:r>
            <a:r>
              <a:rPr lang="en-GB" sz="2200" dirty="0" smtClean="0"/>
              <a:t>no </a:t>
            </a:r>
            <a:r>
              <a:rPr lang="en-GB" sz="2200" dirty="0" smtClean="0"/>
              <a:t>supply of therapy places paid by health insurance </a:t>
            </a:r>
            <a:endParaRPr lang="en-GB" sz="22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395536" y="6165304"/>
            <a:ext cx="6048375" cy="476250"/>
          </a:xfrm>
        </p:spPr>
        <p:txBody>
          <a:bodyPr/>
          <a:lstStyle/>
          <a:p>
            <a:r>
              <a:rPr lang="de-AT" dirty="0" smtClean="0"/>
              <a:t>Dr. Stefan </a:t>
            </a:r>
            <a:r>
              <a:rPr lang="de-AT" dirty="0" err="1" smtClean="0"/>
              <a:t>Potmesil</a:t>
            </a:r>
            <a:r>
              <a:rPr lang="de-AT" dirty="0" smtClean="0"/>
              <a:t>, 5. September 2014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9900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Inhaltsplatzhalter 2"/>
          <p:cNvSpPr>
            <a:spLocks noGrp="1"/>
          </p:cNvSpPr>
          <p:nvPr>
            <p:ph idx="1"/>
          </p:nvPr>
        </p:nvSpPr>
        <p:spPr>
          <a:xfrm>
            <a:off x="395288" y="548680"/>
            <a:ext cx="8353425" cy="5256808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de-AT" altLang="de-DE" dirty="0" smtClean="0"/>
              <a:t>Special </a:t>
            </a:r>
            <a:r>
              <a:rPr lang="de-AT" altLang="de-DE" dirty="0" err="1" smtClean="0"/>
              <a:t>Measures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besides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vocational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training</a:t>
            </a:r>
            <a:r>
              <a:rPr lang="de-AT" altLang="de-DE" dirty="0" smtClean="0"/>
              <a:t> after </a:t>
            </a:r>
          </a:p>
          <a:p>
            <a:pPr marL="0" indent="0">
              <a:buFontTx/>
              <a:buNone/>
            </a:pPr>
            <a:r>
              <a:rPr lang="de-AT" altLang="de-DE" dirty="0" err="1" smtClean="0"/>
              <a:t>rehabilitation</a:t>
            </a:r>
            <a:endParaRPr lang="de-AT" altLang="de-DE" dirty="0" smtClean="0"/>
          </a:p>
          <a:p>
            <a:pPr marL="0" indent="0">
              <a:buFontTx/>
              <a:buNone/>
            </a:pPr>
            <a:endParaRPr lang="de-AT" altLang="de-DE" dirty="0" smtClean="0"/>
          </a:p>
          <a:p>
            <a:pPr marL="0" indent="0">
              <a:buFontTx/>
              <a:buNone/>
            </a:pPr>
            <a:r>
              <a:rPr lang="de-AT" altLang="de-DE" dirty="0" smtClean="0"/>
              <a:t> „</a:t>
            </a:r>
            <a:r>
              <a:rPr lang="de-AT" altLang="de-DE" dirty="0" err="1" smtClean="0"/>
              <a:t>Come</a:t>
            </a:r>
            <a:r>
              <a:rPr lang="de-AT" altLang="de-DE" dirty="0" smtClean="0"/>
              <a:t> Back“ </a:t>
            </a:r>
            <a:r>
              <a:rPr lang="de-AT" altLang="de-DE" dirty="0" err="1" smtClean="0"/>
              <a:t>Employment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subsidy</a:t>
            </a:r>
            <a:r>
              <a:rPr lang="de-AT" altLang="de-DE" dirty="0" smtClean="0"/>
              <a:t> (Eingliederungsbeihilfe – EB)</a:t>
            </a:r>
          </a:p>
          <a:p>
            <a:pPr marL="0" indent="0">
              <a:buFontTx/>
              <a:buNone/>
            </a:pPr>
            <a:r>
              <a:rPr lang="de-AT" altLang="de-DE" dirty="0" smtClean="0"/>
              <a:t>	* Wage </a:t>
            </a:r>
            <a:r>
              <a:rPr lang="de-AT" altLang="de-DE" dirty="0" err="1" smtClean="0"/>
              <a:t>subsidy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for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unemployed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for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the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enterprise</a:t>
            </a:r>
            <a:endParaRPr lang="de-AT" altLang="de-DE" dirty="0" smtClean="0"/>
          </a:p>
          <a:p>
            <a:pPr marL="0" indent="0">
              <a:buFontTx/>
              <a:buNone/>
            </a:pPr>
            <a:r>
              <a:rPr lang="de-AT" altLang="de-DE" dirty="0" smtClean="0"/>
              <a:t>	* </a:t>
            </a:r>
            <a:r>
              <a:rPr lang="de-AT" altLang="de-DE" dirty="0" err="1" smtClean="0"/>
              <a:t>Amount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of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the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subsidy</a:t>
            </a:r>
            <a:r>
              <a:rPr lang="de-AT" altLang="de-DE" dirty="0" smtClean="0"/>
              <a:t> 2/3 </a:t>
            </a:r>
            <a:r>
              <a:rPr lang="de-AT" altLang="de-DE" dirty="0" err="1" smtClean="0"/>
              <a:t>of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the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monthly</a:t>
            </a:r>
            <a:r>
              <a:rPr lang="de-AT" altLang="de-DE" dirty="0" smtClean="0"/>
              <a:t> wage</a:t>
            </a:r>
          </a:p>
          <a:p>
            <a:pPr marL="0" indent="0">
              <a:buFontTx/>
              <a:buNone/>
            </a:pPr>
            <a:r>
              <a:rPr lang="de-AT" altLang="de-DE" dirty="0" smtClean="0"/>
              <a:t>	* Duration </a:t>
            </a:r>
            <a:r>
              <a:rPr lang="de-AT" altLang="de-DE" dirty="0" err="1" smtClean="0"/>
              <a:t>of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the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subsidy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max</a:t>
            </a:r>
            <a:r>
              <a:rPr lang="de-AT" altLang="de-DE" dirty="0" smtClean="0"/>
              <a:t> 2 </a:t>
            </a:r>
            <a:r>
              <a:rPr lang="de-AT" altLang="de-DE" dirty="0" err="1" smtClean="0"/>
              <a:t>years</a:t>
            </a:r>
            <a:r>
              <a:rPr lang="de-AT" altLang="de-DE" dirty="0" smtClean="0"/>
              <a:t> (in </a:t>
            </a:r>
            <a:r>
              <a:rPr lang="de-AT" altLang="de-DE" dirty="0" err="1" smtClean="0"/>
              <a:t>special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cases</a:t>
            </a:r>
            <a:r>
              <a:rPr lang="de-AT" altLang="de-DE" dirty="0" smtClean="0"/>
              <a:t>, i.e. 	</a:t>
            </a:r>
            <a:r>
              <a:rPr lang="de-AT" altLang="de-DE" dirty="0" err="1" smtClean="0"/>
              <a:t>disability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up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to</a:t>
            </a:r>
            <a:r>
              <a:rPr lang="de-AT" altLang="de-DE" dirty="0" smtClean="0"/>
              <a:t> 3 </a:t>
            </a:r>
            <a:r>
              <a:rPr lang="de-AT" altLang="de-DE" dirty="0" err="1" smtClean="0"/>
              <a:t>years</a:t>
            </a:r>
            <a:r>
              <a:rPr lang="de-AT" altLang="de-DE" dirty="0" smtClean="0"/>
              <a:t>)</a:t>
            </a:r>
          </a:p>
          <a:p>
            <a:pPr marL="0" indent="0">
              <a:buFontTx/>
              <a:buNone/>
            </a:pPr>
            <a:endParaRPr lang="de-AT" altLang="de-DE" dirty="0" smtClean="0"/>
          </a:p>
          <a:p>
            <a:pPr marL="0" indent="0">
              <a:buFontTx/>
              <a:buNone/>
            </a:pPr>
            <a:r>
              <a:rPr lang="de-AT" altLang="de-DE" dirty="0" smtClean="0"/>
              <a:t>Wage </a:t>
            </a:r>
            <a:r>
              <a:rPr lang="de-AT" altLang="de-DE" dirty="0" err="1" smtClean="0"/>
              <a:t>Combination</a:t>
            </a:r>
            <a:r>
              <a:rPr lang="de-AT" altLang="de-DE" dirty="0" smtClean="0"/>
              <a:t> (Kombilohnbeihilfe)</a:t>
            </a:r>
          </a:p>
          <a:p>
            <a:pPr marL="0" indent="0">
              <a:buFontTx/>
              <a:buNone/>
            </a:pPr>
            <a:r>
              <a:rPr lang="de-AT" altLang="de-DE" dirty="0" smtClean="0"/>
              <a:t>	* Wage </a:t>
            </a:r>
            <a:r>
              <a:rPr lang="de-AT" altLang="de-DE" dirty="0" err="1" smtClean="0"/>
              <a:t>subsidy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for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unemployed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and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unemployment</a:t>
            </a:r>
            <a:r>
              <a:rPr lang="de-AT" altLang="de-DE" dirty="0" smtClean="0"/>
              <a:t> 	</a:t>
            </a:r>
            <a:r>
              <a:rPr lang="de-AT" altLang="de-DE" dirty="0" err="1" smtClean="0"/>
              <a:t>spell</a:t>
            </a:r>
            <a:r>
              <a:rPr lang="de-AT" altLang="de-DE" dirty="0" smtClean="0"/>
              <a:t> + </a:t>
            </a:r>
            <a:r>
              <a:rPr lang="de-AT" altLang="de-DE" dirty="0" smtClean="0"/>
              <a:t>	6 </a:t>
            </a:r>
            <a:r>
              <a:rPr lang="de-AT" altLang="de-DE" dirty="0" err="1" smtClean="0"/>
              <a:t>months</a:t>
            </a:r>
            <a:endParaRPr lang="de-AT" altLang="de-DE" dirty="0" smtClean="0"/>
          </a:p>
          <a:p>
            <a:pPr marL="0" indent="0">
              <a:buFontTx/>
              <a:buNone/>
            </a:pPr>
            <a:r>
              <a:rPr lang="de-AT" altLang="de-DE" dirty="0" smtClean="0"/>
              <a:t>	* </a:t>
            </a:r>
            <a:r>
              <a:rPr lang="de-AT" altLang="de-DE" dirty="0" err="1" smtClean="0"/>
              <a:t>Amount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of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the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subsidy</a:t>
            </a:r>
            <a:r>
              <a:rPr lang="de-AT" altLang="de-DE" dirty="0" smtClean="0"/>
              <a:t> – </a:t>
            </a:r>
            <a:r>
              <a:rPr lang="de-AT" altLang="de-DE" dirty="0" err="1" smtClean="0"/>
              <a:t>difference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between</a:t>
            </a:r>
            <a:r>
              <a:rPr lang="de-AT" altLang="de-DE" dirty="0" smtClean="0"/>
              <a:t> 	</a:t>
            </a:r>
            <a:r>
              <a:rPr lang="de-AT" altLang="de-DE" dirty="0" err="1" smtClean="0"/>
              <a:t>unemployment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benefit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or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unemployment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assistance</a:t>
            </a:r>
            <a:r>
              <a:rPr lang="de-AT" altLang="de-DE" dirty="0" smtClean="0"/>
              <a:t> + 30 % 	</a:t>
            </a:r>
            <a:r>
              <a:rPr lang="de-AT" altLang="de-DE" dirty="0" err="1" smtClean="0"/>
              <a:t>and</a:t>
            </a:r>
            <a:r>
              <a:rPr lang="de-AT" altLang="de-DE" dirty="0" smtClean="0"/>
              <a:t> wage </a:t>
            </a:r>
            <a:r>
              <a:rPr lang="de-AT" altLang="de-DE" dirty="0" err="1" smtClean="0"/>
              <a:t>net</a:t>
            </a:r>
            <a:r>
              <a:rPr lang="de-AT" altLang="de-DE" dirty="0" smtClean="0"/>
              <a:t>; </a:t>
            </a:r>
            <a:r>
              <a:rPr lang="de-AT" altLang="de-DE" dirty="0" err="1" smtClean="0"/>
              <a:t>max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for</a:t>
            </a:r>
            <a:r>
              <a:rPr lang="de-AT" altLang="de-DE" dirty="0" smtClean="0"/>
              <a:t> 1 </a:t>
            </a:r>
            <a:r>
              <a:rPr lang="de-AT" altLang="de-DE" dirty="0" err="1" smtClean="0"/>
              <a:t>year</a:t>
            </a:r>
            <a:r>
              <a:rPr lang="de-AT" altLang="de-DE" dirty="0" smtClean="0"/>
              <a:t>; </a:t>
            </a:r>
            <a:r>
              <a:rPr lang="de-AT" altLang="de-DE" dirty="0" err="1" smtClean="0"/>
              <a:t>for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unemployed</a:t>
            </a:r>
            <a:r>
              <a:rPr lang="de-AT" altLang="de-DE" dirty="0" smtClean="0"/>
              <a:t> 59+ </a:t>
            </a:r>
            <a:r>
              <a:rPr lang="de-AT" altLang="de-DE" dirty="0" err="1" smtClean="0"/>
              <a:t>max</a:t>
            </a:r>
            <a:r>
              <a:rPr lang="de-AT" altLang="de-DE" dirty="0" smtClean="0"/>
              <a:t> 2 y </a:t>
            </a:r>
          </a:p>
        </p:txBody>
      </p:sp>
      <p:sp>
        <p:nvSpPr>
          <p:cNvPr id="13315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395288" y="6021288"/>
            <a:ext cx="6048375" cy="432048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Source Sans Pro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-"/>
              <a:defRPr sz="2000">
                <a:solidFill>
                  <a:schemeClr val="tx1"/>
                </a:solidFill>
                <a:latin typeface="Source Sans Pro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›"/>
              <a:defRPr sz="2000">
                <a:solidFill>
                  <a:schemeClr val="tx1"/>
                </a:solidFill>
                <a:latin typeface="Source Sans Pro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×"/>
              <a:defRPr sz="2000">
                <a:solidFill>
                  <a:schemeClr val="tx1"/>
                </a:solidFill>
                <a:latin typeface="Source Sans Pro" pitchFamily="34" charset="0"/>
              </a:defRPr>
            </a:lvl4pPr>
            <a:lvl5pPr marL="2057400" indent="-228600" eaLnBrk="0" hangingPunct="0">
              <a:spcBef>
                <a:spcPct val="2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 smtClean="0">
                <a:solidFill>
                  <a:srgbClr val="646569"/>
                </a:solidFill>
              </a:rPr>
              <a:t>Dr. Stefan </a:t>
            </a:r>
            <a:r>
              <a:rPr lang="en-US" altLang="de-DE" sz="1200" dirty="0" smtClean="0">
                <a:solidFill>
                  <a:srgbClr val="646569"/>
                </a:solidFill>
              </a:rPr>
              <a:t>Potmesil 5. September 2014</a:t>
            </a:r>
            <a:endParaRPr lang="en-US" altLang="de-DE" sz="1200" dirty="0" smtClean="0">
              <a:solidFill>
                <a:srgbClr val="646569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200" dirty="0" smtClean="0">
              <a:solidFill>
                <a:srgbClr val="6465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297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 altLang="de-DE" smtClean="0"/>
          </a:p>
        </p:txBody>
      </p:sp>
      <p:sp>
        <p:nvSpPr>
          <p:cNvPr id="14339" name="Inhaltsplatzhalter 2"/>
          <p:cNvSpPr>
            <a:spLocks noGrp="1"/>
          </p:cNvSpPr>
          <p:nvPr>
            <p:ph idx="1"/>
          </p:nvPr>
        </p:nvSpPr>
        <p:spPr>
          <a:xfrm>
            <a:off x="395288" y="1484784"/>
            <a:ext cx="8353425" cy="4392141"/>
          </a:xfrm>
        </p:spPr>
        <p:txBody>
          <a:bodyPr/>
          <a:lstStyle/>
          <a:p>
            <a:r>
              <a:rPr lang="de-AT" altLang="de-DE" dirty="0" err="1" smtClean="0"/>
              <a:t>Counseling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and</a:t>
            </a:r>
            <a:r>
              <a:rPr lang="de-AT" altLang="de-DE" dirty="0" smtClean="0"/>
              <a:t> Coaching </a:t>
            </a:r>
            <a:r>
              <a:rPr lang="de-AT" altLang="de-DE" dirty="0" err="1" smtClean="0"/>
              <a:t>Agencies</a:t>
            </a:r>
            <a:r>
              <a:rPr lang="de-AT" altLang="de-DE" dirty="0" smtClean="0"/>
              <a:t> </a:t>
            </a:r>
            <a:r>
              <a:rPr lang="de-AT" altLang="de-DE" dirty="0" smtClean="0"/>
              <a:t>(</a:t>
            </a:r>
            <a:r>
              <a:rPr lang="de-AT" altLang="de-DE" dirty="0" smtClean="0"/>
              <a:t>Beratungs- und Betreuungseinrichtung BBE </a:t>
            </a:r>
            <a:r>
              <a:rPr lang="de-AT" altLang="de-DE" dirty="0" smtClean="0"/>
              <a:t>)</a:t>
            </a:r>
            <a:endParaRPr lang="de-AT" altLang="de-DE" dirty="0" smtClean="0"/>
          </a:p>
          <a:p>
            <a:endParaRPr lang="de-AT" altLang="de-DE" dirty="0" smtClean="0"/>
          </a:p>
          <a:p>
            <a:r>
              <a:rPr lang="de-AT" altLang="de-DE" dirty="0" smtClean="0"/>
              <a:t>Special </a:t>
            </a:r>
            <a:r>
              <a:rPr lang="de-AT" altLang="de-DE" dirty="0" smtClean="0"/>
              <a:t>Placement </a:t>
            </a:r>
            <a:r>
              <a:rPr lang="de-AT" altLang="de-DE" dirty="0" err="1" smtClean="0"/>
              <a:t>Agencies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for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persons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with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working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experience</a:t>
            </a:r>
            <a:r>
              <a:rPr lang="de-AT" altLang="de-DE" dirty="0" smtClean="0"/>
              <a:t> in </a:t>
            </a:r>
            <a:r>
              <a:rPr lang="de-AT" altLang="de-DE" dirty="0" err="1" smtClean="0"/>
              <a:t>higher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positions</a:t>
            </a:r>
            <a:endParaRPr lang="de-AT" altLang="de-DE" dirty="0" smtClean="0"/>
          </a:p>
          <a:p>
            <a:endParaRPr lang="de-AT" altLang="de-DE" dirty="0" smtClean="0"/>
          </a:p>
          <a:p>
            <a:r>
              <a:rPr lang="de-AT" altLang="de-DE" dirty="0" err="1" smtClean="0"/>
              <a:t>Social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Economic</a:t>
            </a:r>
            <a:r>
              <a:rPr lang="de-AT" altLang="de-DE" dirty="0" smtClean="0"/>
              <a:t> Enterprises (SÖB)</a:t>
            </a:r>
          </a:p>
          <a:p>
            <a:pPr lvl="1"/>
            <a:r>
              <a:rPr lang="de-AT" altLang="de-DE" dirty="0" smtClean="0"/>
              <a:t>Transit </a:t>
            </a:r>
            <a:r>
              <a:rPr lang="de-AT" altLang="de-DE" dirty="0" err="1" smtClean="0"/>
              <a:t>jobs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lasting</a:t>
            </a:r>
            <a:r>
              <a:rPr lang="de-AT" altLang="de-DE" dirty="0" smtClean="0"/>
              <a:t> 6 </a:t>
            </a:r>
            <a:r>
              <a:rPr lang="de-AT" altLang="de-DE" dirty="0" err="1" smtClean="0"/>
              <a:t>to</a:t>
            </a:r>
            <a:r>
              <a:rPr lang="de-AT" altLang="de-DE" dirty="0" smtClean="0"/>
              <a:t> 12 </a:t>
            </a:r>
            <a:r>
              <a:rPr lang="de-AT" altLang="de-DE" dirty="0" err="1" smtClean="0"/>
              <a:t>months</a:t>
            </a:r>
            <a:r>
              <a:rPr lang="de-AT" altLang="de-DE" dirty="0" smtClean="0"/>
              <a:t>, in </a:t>
            </a:r>
            <a:r>
              <a:rPr lang="de-AT" altLang="de-DE" dirty="0" err="1" smtClean="0"/>
              <a:t>special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cases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up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to</a:t>
            </a:r>
            <a:r>
              <a:rPr lang="de-AT" altLang="de-DE" dirty="0" smtClean="0"/>
              <a:t> 24 </a:t>
            </a:r>
            <a:r>
              <a:rPr lang="de-AT" altLang="de-DE" dirty="0" err="1" smtClean="0"/>
              <a:t>months</a:t>
            </a:r>
            <a:endParaRPr lang="de-AT" altLang="de-DE" dirty="0" smtClean="0"/>
          </a:p>
          <a:p>
            <a:pPr lvl="1"/>
            <a:r>
              <a:rPr lang="de-AT" altLang="de-DE" dirty="0" smtClean="0"/>
              <a:t>Working </a:t>
            </a:r>
            <a:r>
              <a:rPr lang="de-AT" altLang="de-DE" dirty="0" err="1" smtClean="0"/>
              <a:t>experience</a:t>
            </a:r>
            <a:r>
              <a:rPr lang="de-AT" altLang="de-DE" dirty="0" smtClean="0"/>
              <a:t> in </a:t>
            </a:r>
            <a:r>
              <a:rPr lang="de-AT" altLang="de-DE" dirty="0" err="1" smtClean="0"/>
              <a:t>combination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with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training</a:t>
            </a:r>
            <a:r>
              <a:rPr lang="de-AT" altLang="de-DE" dirty="0" smtClean="0"/>
              <a:t>, personal </a:t>
            </a:r>
            <a:r>
              <a:rPr lang="de-AT" altLang="de-DE" dirty="0" err="1" smtClean="0"/>
              <a:t>stabilization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and</a:t>
            </a:r>
            <a:r>
              <a:rPr lang="de-AT" altLang="de-DE" dirty="0" smtClean="0"/>
              <a:t> </a:t>
            </a:r>
            <a:r>
              <a:rPr lang="de-AT" altLang="de-DE" dirty="0" err="1" smtClean="0"/>
              <a:t>coaching</a:t>
            </a:r>
            <a:r>
              <a:rPr lang="de-AT" altLang="de-DE" dirty="0" smtClean="0"/>
              <a:t>  </a:t>
            </a:r>
          </a:p>
          <a:p>
            <a:endParaRPr lang="de-AT" altLang="de-DE" dirty="0" smtClean="0"/>
          </a:p>
          <a:p>
            <a:endParaRPr lang="de-AT" altLang="de-DE" dirty="0" smtClean="0"/>
          </a:p>
          <a:p>
            <a:endParaRPr lang="de-AT" altLang="de-DE" dirty="0" smtClean="0"/>
          </a:p>
          <a:p>
            <a:endParaRPr lang="de-AT" altLang="de-DE" dirty="0" smtClean="0"/>
          </a:p>
          <a:p>
            <a:endParaRPr lang="de-AT" altLang="de-DE" dirty="0" smtClean="0"/>
          </a:p>
          <a:p>
            <a:endParaRPr lang="de-AT" altLang="de-DE" dirty="0" smtClean="0"/>
          </a:p>
          <a:p>
            <a:endParaRPr lang="de-AT" altLang="de-DE" dirty="0" smtClean="0"/>
          </a:p>
        </p:txBody>
      </p:sp>
      <p:sp>
        <p:nvSpPr>
          <p:cNvPr id="14340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Source Sans Pro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-"/>
              <a:defRPr sz="2000">
                <a:solidFill>
                  <a:schemeClr val="tx1"/>
                </a:solidFill>
                <a:latin typeface="Source Sans Pro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›"/>
              <a:defRPr sz="2000">
                <a:solidFill>
                  <a:schemeClr val="tx1"/>
                </a:solidFill>
                <a:latin typeface="Source Sans Pro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×"/>
              <a:defRPr sz="2000">
                <a:solidFill>
                  <a:schemeClr val="tx1"/>
                </a:solidFill>
                <a:latin typeface="Source Sans Pro" pitchFamily="34" charset="0"/>
              </a:defRPr>
            </a:lvl4pPr>
            <a:lvl5pPr marL="2057400" indent="-228600" eaLnBrk="0" hangingPunct="0">
              <a:spcBef>
                <a:spcPct val="2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200" dirty="0" smtClean="0">
                <a:solidFill>
                  <a:srgbClr val="646569"/>
                </a:solidFill>
              </a:rPr>
              <a:t>Dr. Stefan </a:t>
            </a:r>
            <a:r>
              <a:rPr lang="de-DE" altLang="de-DE" sz="1200" dirty="0" smtClean="0">
                <a:solidFill>
                  <a:srgbClr val="646569"/>
                </a:solidFill>
              </a:rPr>
              <a:t>Potmesil 5. September 2014</a:t>
            </a:r>
            <a:endParaRPr lang="de-DE" altLang="de-DE" sz="1200" dirty="0" smtClean="0">
              <a:solidFill>
                <a:srgbClr val="646569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200" dirty="0" smtClean="0">
              <a:solidFill>
                <a:srgbClr val="6465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4993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ußzeilenplatzhalt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Source Sans Pro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-"/>
              <a:defRPr sz="2000">
                <a:solidFill>
                  <a:schemeClr val="tx1"/>
                </a:solidFill>
                <a:latin typeface="Source Sans Pro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›"/>
              <a:defRPr sz="2000">
                <a:solidFill>
                  <a:schemeClr val="tx1"/>
                </a:solidFill>
                <a:latin typeface="Source Sans Pro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×"/>
              <a:defRPr sz="2000">
                <a:solidFill>
                  <a:schemeClr val="tx1"/>
                </a:solidFill>
                <a:latin typeface="Source Sans Pro" pitchFamily="34" charset="0"/>
              </a:defRPr>
            </a:lvl4pPr>
            <a:lvl5pPr marL="2057400" indent="-228600" eaLnBrk="0" hangingPunct="0">
              <a:spcBef>
                <a:spcPct val="2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200" dirty="0" smtClean="0">
                <a:solidFill>
                  <a:srgbClr val="646569"/>
                </a:solidFill>
              </a:rPr>
              <a:t>Dr. Stefan </a:t>
            </a:r>
            <a:r>
              <a:rPr lang="de-DE" altLang="de-DE" sz="1200" dirty="0" smtClean="0">
                <a:solidFill>
                  <a:srgbClr val="646569"/>
                </a:solidFill>
              </a:rPr>
              <a:t>Potmesil 5. September 2014</a:t>
            </a:r>
            <a:endParaRPr lang="de-DE" altLang="de-DE" sz="1200" dirty="0" smtClean="0">
              <a:solidFill>
                <a:srgbClr val="646569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200" dirty="0" smtClean="0">
              <a:solidFill>
                <a:srgbClr val="646569"/>
              </a:solidFill>
            </a:endParaRPr>
          </a:p>
        </p:txBody>
      </p:sp>
      <p:sp>
        <p:nvSpPr>
          <p:cNvPr id="15363" name="Rechteck 2"/>
          <p:cNvSpPr>
            <a:spLocks noChangeArrowheads="1"/>
          </p:cNvSpPr>
          <p:nvPr/>
        </p:nvSpPr>
        <p:spPr bwMode="auto">
          <a:xfrm>
            <a:off x="539750" y="612775"/>
            <a:ext cx="6318250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Source Sans Pro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-"/>
              <a:defRPr sz="2000">
                <a:solidFill>
                  <a:schemeClr val="tx1"/>
                </a:solidFill>
                <a:latin typeface="Source Sans Pro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›"/>
              <a:defRPr sz="2000">
                <a:solidFill>
                  <a:schemeClr val="tx1"/>
                </a:solidFill>
                <a:latin typeface="Source Sans Pro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×"/>
              <a:defRPr sz="2000">
                <a:solidFill>
                  <a:schemeClr val="tx1"/>
                </a:solidFill>
                <a:latin typeface="Source Sans Pro" pitchFamily="34" charset="0"/>
              </a:defRPr>
            </a:lvl4pPr>
            <a:lvl5pPr marL="2057400" indent="-228600" eaLnBrk="0" hangingPunct="0">
              <a:spcBef>
                <a:spcPct val="2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de-AT" altLang="de-DE" sz="1800" b="0" dirty="0" smtClean="0">
              <a:solidFill>
                <a:srgbClr val="000000"/>
              </a:solidFill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de-AT" altLang="de-DE" sz="1800" b="0" dirty="0">
              <a:solidFill>
                <a:srgbClr val="000000"/>
              </a:solidFill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de-AT" altLang="de-DE" sz="1800" b="0" dirty="0" smtClean="0">
                <a:solidFill>
                  <a:srgbClr val="000000"/>
                </a:solidFill>
                <a:latin typeface="Arial" charset="0"/>
              </a:rPr>
              <a:t>Non </a:t>
            </a:r>
            <a:r>
              <a:rPr lang="de-AT" altLang="de-DE" sz="1800" b="0" dirty="0" smtClean="0">
                <a:solidFill>
                  <a:srgbClr val="000000"/>
                </a:solidFill>
                <a:latin typeface="Arial" charset="0"/>
              </a:rPr>
              <a:t>Profit </a:t>
            </a:r>
            <a:r>
              <a:rPr lang="de-AT" altLang="de-DE" sz="1800" b="0" dirty="0" err="1" smtClean="0">
                <a:solidFill>
                  <a:srgbClr val="000000"/>
                </a:solidFill>
                <a:latin typeface="Arial" charset="0"/>
              </a:rPr>
              <a:t>Employment</a:t>
            </a:r>
            <a:r>
              <a:rPr lang="de-AT" altLang="de-DE" sz="1800" b="0" dirty="0" smtClean="0">
                <a:solidFill>
                  <a:srgbClr val="000000"/>
                </a:solidFill>
                <a:latin typeface="Arial" charset="0"/>
              </a:rPr>
              <a:t> Projects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de-AT" altLang="de-DE" sz="1800" b="0" dirty="0" smtClean="0">
                <a:solidFill>
                  <a:srgbClr val="000000"/>
                </a:solidFill>
                <a:latin typeface="Arial" charset="0"/>
              </a:rPr>
              <a:t>	* Working </a:t>
            </a:r>
            <a:r>
              <a:rPr lang="de-AT" altLang="de-DE" sz="1800" b="0" dirty="0" err="1" smtClean="0">
                <a:solidFill>
                  <a:srgbClr val="000000"/>
                </a:solidFill>
                <a:latin typeface="Arial" charset="0"/>
              </a:rPr>
              <a:t>experience</a:t>
            </a:r>
            <a:r>
              <a:rPr lang="de-AT" altLang="de-DE" sz="1800" b="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AT" altLang="de-DE" sz="1800" b="0" dirty="0" err="1" smtClean="0">
                <a:solidFill>
                  <a:srgbClr val="000000"/>
                </a:solidFill>
                <a:latin typeface="Arial" charset="0"/>
              </a:rPr>
              <a:t>for</a:t>
            </a:r>
            <a:r>
              <a:rPr lang="de-AT" altLang="de-DE" sz="1800" b="0" dirty="0" smtClean="0">
                <a:solidFill>
                  <a:srgbClr val="000000"/>
                </a:solidFill>
                <a:latin typeface="Arial" charset="0"/>
              </a:rPr>
              <a:t> 6 </a:t>
            </a:r>
            <a:r>
              <a:rPr lang="de-AT" altLang="de-DE" sz="1800" b="0" dirty="0" err="1" smtClean="0">
                <a:solidFill>
                  <a:srgbClr val="000000"/>
                </a:solidFill>
                <a:latin typeface="Arial" charset="0"/>
              </a:rPr>
              <a:t>to</a:t>
            </a:r>
            <a:r>
              <a:rPr lang="de-AT" altLang="de-DE" sz="1800" b="0" dirty="0" smtClean="0">
                <a:solidFill>
                  <a:srgbClr val="000000"/>
                </a:solidFill>
                <a:latin typeface="Arial" charset="0"/>
              </a:rPr>
              <a:t> 12 </a:t>
            </a:r>
            <a:r>
              <a:rPr lang="de-AT" altLang="de-DE" sz="1800" b="0" dirty="0" err="1" smtClean="0">
                <a:solidFill>
                  <a:srgbClr val="000000"/>
                </a:solidFill>
                <a:latin typeface="Arial" charset="0"/>
              </a:rPr>
              <a:t>months</a:t>
            </a:r>
            <a:r>
              <a:rPr lang="de-AT" altLang="de-DE" sz="1800" b="0" dirty="0" smtClean="0">
                <a:solidFill>
                  <a:srgbClr val="000000"/>
                </a:solidFill>
                <a:latin typeface="Arial" charset="0"/>
              </a:rPr>
              <a:t>, in </a:t>
            </a:r>
            <a:r>
              <a:rPr lang="de-AT" altLang="de-DE" sz="1800" b="0" dirty="0" err="1" smtClean="0">
                <a:solidFill>
                  <a:srgbClr val="000000"/>
                </a:solidFill>
                <a:latin typeface="Arial" charset="0"/>
              </a:rPr>
              <a:t>special</a:t>
            </a:r>
            <a:r>
              <a:rPr lang="de-AT" altLang="de-DE" sz="1800" b="0" dirty="0" smtClean="0">
                <a:solidFill>
                  <a:srgbClr val="000000"/>
                </a:solidFill>
                <a:latin typeface="Arial" charset="0"/>
              </a:rPr>
              <a:t> 	</a:t>
            </a:r>
            <a:r>
              <a:rPr lang="de-AT" altLang="de-DE" sz="1800" b="0" dirty="0" err="1" smtClean="0">
                <a:solidFill>
                  <a:srgbClr val="000000"/>
                </a:solidFill>
                <a:latin typeface="Arial" charset="0"/>
              </a:rPr>
              <a:t>cases</a:t>
            </a:r>
            <a:r>
              <a:rPr lang="de-AT" altLang="de-DE" sz="1800" b="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AT" altLang="de-DE" sz="1800" b="0" dirty="0" err="1" smtClean="0">
                <a:solidFill>
                  <a:srgbClr val="000000"/>
                </a:solidFill>
                <a:latin typeface="Arial" charset="0"/>
              </a:rPr>
              <a:t>up</a:t>
            </a:r>
            <a:r>
              <a:rPr lang="de-AT" altLang="de-DE" sz="1800" b="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AT" altLang="de-DE" sz="1800" b="0" dirty="0" err="1" smtClean="0">
                <a:solidFill>
                  <a:srgbClr val="000000"/>
                </a:solidFill>
                <a:latin typeface="Arial" charset="0"/>
              </a:rPr>
              <a:t>to</a:t>
            </a:r>
            <a:r>
              <a:rPr lang="de-AT" altLang="de-DE" sz="1800" b="0" dirty="0" smtClean="0">
                <a:solidFill>
                  <a:srgbClr val="000000"/>
                </a:solidFill>
                <a:latin typeface="Arial" charset="0"/>
              </a:rPr>
              <a:t> 24 </a:t>
            </a:r>
            <a:r>
              <a:rPr lang="de-AT" altLang="de-DE" sz="1800" b="0" dirty="0" err="1" smtClean="0">
                <a:solidFill>
                  <a:srgbClr val="000000"/>
                </a:solidFill>
                <a:latin typeface="Arial" charset="0"/>
              </a:rPr>
              <a:t>months</a:t>
            </a:r>
            <a:endParaRPr lang="de-AT" altLang="de-DE" sz="1800" b="0" dirty="0" smtClean="0">
              <a:solidFill>
                <a:srgbClr val="000000"/>
              </a:solidFill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de-AT" altLang="de-DE" sz="1800" b="0" dirty="0" smtClean="0">
                <a:solidFill>
                  <a:srgbClr val="000000"/>
                </a:solidFill>
                <a:latin typeface="Arial" charset="0"/>
              </a:rPr>
              <a:t>	* </a:t>
            </a:r>
            <a:r>
              <a:rPr lang="de-AT" altLang="de-DE" sz="1800" b="0" dirty="0" err="1" smtClean="0">
                <a:solidFill>
                  <a:srgbClr val="000000"/>
                </a:solidFill>
                <a:latin typeface="Arial" charset="0"/>
              </a:rPr>
              <a:t>Qualification</a:t>
            </a:r>
            <a:r>
              <a:rPr lang="de-AT" altLang="de-DE" sz="1800" b="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AT" altLang="de-DE" sz="1800" b="0" dirty="0" err="1" smtClean="0">
                <a:solidFill>
                  <a:srgbClr val="000000"/>
                </a:solidFill>
                <a:latin typeface="Arial" charset="0"/>
              </a:rPr>
              <a:t>and</a:t>
            </a:r>
            <a:r>
              <a:rPr lang="de-AT" altLang="de-DE" sz="1800" b="0" dirty="0" smtClean="0">
                <a:solidFill>
                  <a:srgbClr val="000000"/>
                </a:solidFill>
                <a:latin typeface="Arial" charset="0"/>
              </a:rPr>
              <a:t> Training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de-AT" altLang="de-DE" sz="1800" b="0" dirty="0" smtClean="0">
                <a:solidFill>
                  <a:srgbClr val="000000"/>
                </a:solidFill>
                <a:latin typeface="Arial" charset="0"/>
              </a:rPr>
              <a:t>	 </a:t>
            </a:r>
            <a:r>
              <a:rPr lang="de-AT" altLang="de-DE" sz="1800" b="0" dirty="0" err="1" smtClean="0">
                <a:solidFill>
                  <a:srgbClr val="000000"/>
                </a:solidFill>
                <a:latin typeface="Arial" charset="0"/>
              </a:rPr>
              <a:t>within</a:t>
            </a:r>
            <a:r>
              <a:rPr lang="de-AT" altLang="de-DE" sz="1800" b="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AT" altLang="de-DE" sz="1800" b="0" dirty="0" err="1" smtClean="0">
                <a:solidFill>
                  <a:srgbClr val="000000"/>
                </a:solidFill>
                <a:latin typeface="Arial" charset="0"/>
              </a:rPr>
              <a:t>the</a:t>
            </a:r>
            <a:r>
              <a:rPr lang="de-AT" altLang="de-DE" sz="1800" b="0" dirty="0" smtClean="0">
                <a:solidFill>
                  <a:srgbClr val="000000"/>
                </a:solidFill>
                <a:latin typeface="Arial" charset="0"/>
              </a:rPr>
              <a:t> Project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de-AT" altLang="de-DE" sz="1800" b="0" dirty="0" smtClean="0">
                <a:solidFill>
                  <a:srgbClr val="000000"/>
                </a:solidFill>
                <a:latin typeface="Arial" charset="0"/>
              </a:rPr>
              <a:t>	* </a:t>
            </a:r>
            <a:r>
              <a:rPr lang="de-AT" altLang="de-DE" sz="1800" b="0" dirty="0" err="1" smtClean="0">
                <a:solidFill>
                  <a:srgbClr val="000000"/>
                </a:solidFill>
                <a:latin typeface="Arial" charset="0"/>
              </a:rPr>
              <a:t>Counseling</a:t>
            </a:r>
            <a:r>
              <a:rPr lang="de-AT" altLang="de-DE" sz="1800" b="0" dirty="0" smtClean="0">
                <a:solidFill>
                  <a:srgbClr val="000000"/>
                </a:solidFill>
                <a:latin typeface="Arial" charset="0"/>
              </a:rPr>
              <a:t>, personal </a:t>
            </a:r>
            <a:r>
              <a:rPr lang="de-AT" altLang="de-DE" sz="1800" b="0" dirty="0" err="1" smtClean="0">
                <a:solidFill>
                  <a:srgbClr val="000000"/>
                </a:solidFill>
                <a:latin typeface="Arial" charset="0"/>
              </a:rPr>
              <a:t>stabilization</a:t>
            </a:r>
            <a:r>
              <a:rPr lang="de-AT" altLang="de-DE" sz="1800" b="0" dirty="0" smtClean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de-AT" altLang="de-DE" sz="1800" b="0" dirty="0" err="1" smtClean="0">
                <a:solidFill>
                  <a:srgbClr val="000000"/>
                </a:solidFill>
                <a:latin typeface="Arial" charset="0"/>
              </a:rPr>
              <a:t>placement</a:t>
            </a:r>
            <a:r>
              <a:rPr lang="de-AT" altLang="de-DE" sz="1800" b="0" dirty="0" smtClean="0">
                <a:solidFill>
                  <a:srgbClr val="000000"/>
                </a:solidFill>
                <a:latin typeface="Arial" charset="0"/>
              </a:rPr>
              <a:t> 	</a:t>
            </a:r>
            <a:r>
              <a:rPr lang="de-AT" altLang="de-DE" sz="1800" b="0" dirty="0" err="1" smtClean="0">
                <a:solidFill>
                  <a:srgbClr val="000000"/>
                </a:solidFill>
                <a:latin typeface="Arial" charset="0"/>
              </a:rPr>
              <a:t>within</a:t>
            </a:r>
            <a:r>
              <a:rPr lang="de-AT" altLang="de-DE" sz="1800" b="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AT" altLang="de-DE" sz="1800" b="0" dirty="0" err="1" smtClean="0">
                <a:solidFill>
                  <a:srgbClr val="000000"/>
                </a:solidFill>
                <a:latin typeface="Arial" charset="0"/>
              </a:rPr>
              <a:t>the</a:t>
            </a:r>
            <a:r>
              <a:rPr lang="de-AT" altLang="de-DE" sz="1800" b="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AT" altLang="de-DE" sz="1800" b="0" dirty="0" err="1" smtClean="0">
                <a:solidFill>
                  <a:srgbClr val="000000"/>
                </a:solidFill>
                <a:latin typeface="Arial" charset="0"/>
              </a:rPr>
              <a:t>project</a:t>
            </a:r>
            <a:endParaRPr lang="de-AT" altLang="de-DE" sz="1800" b="0" dirty="0" smtClean="0">
              <a:solidFill>
                <a:srgbClr val="000000"/>
              </a:solidFill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de-AT" altLang="de-DE" sz="1800" b="0" dirty="0" smtClean="0">
                <a:solidFill>
                  <a:srgbClr val="000000"/>
                </a:solidFill>
                <a:latin typeface="Arial" charset="0"/>
              </a:rPr>
              <a:t>	* </a:t>
            </a:r>
            <a:r>
              <a:rPr lang="de-AT" altLang="de-DE" sz="1800" b="0" dirty="0" err="1" smtClean="0">
                <a:solidFill>
                  <a:srgbClr val="000000"/>
                </a:solidFill>
                <a:latin typeface="Arial" charset="0"/>
              </a:rPr>
              <a:t>Wages</a:t>
            </a:r>
            <a:r>
              <a:rPr lang="de-AT" altLang="de-DE" sz="1800" b="0" dirty="0" smtClean="0">
                <a:solidFill>
                  <a:srgbClr val="000000"/>
                </a:solidFill>
                <a:latin typeface="Arial" charset="0"/>
              </a:rPr>
              <a:t>/</a:t>
            </a:r>
            <a:r>
              <a:rPr lang="de-AT" altLang="de-DE" sz="1800" b="0" dirty="0" err="1" smtClean="0">
                <a:solidFill>
                  <a:srgbClr val="000000"/>
                </a:solidFill>
                <a:latin typeface="Arial" charset="0"/>
              </a:rPr>
              <a:t>Salaries</a:t>
            </a:r>
            <a:r>
              <a:rPr lang="de-AT" altLang="de-DE" sz="1800" b="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AT" altLang="de-DE" sz="1800" b="0" dirty="0" err="1" smtClean="0">
                <a:solidFill>
                  <a:srgbClr val="000000"/>
                </a:solidFill>
                <a:latin typeface="Arial" charset="0"/>
              </a:rPr>
              <a:t>according</a:t>
            </a:r>
            <a:r>
              <a:rPr lang="de-AT" altLang="de-DE" sz="1800" b="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AT" altLang="de-DE" sz="1800" b="0" dirty="0" err="1" smtClean="0">
                <a:solidFill>
                  <a:srgbClr val="000000"/>
                </a:solidFill>
                <a:latin typeface="Arial" charset="0"/>
              </a:rPr>
              <a:t>to</a:t>
            </a:r>
            <a:r>
              <a:rPr lang="de-AT" altLang="de-DE" sz="1800" b="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AT" altLang="de-DE" sz="1800" b="0" dirty="0" err="1" smtClean="0">
                <a:solidFill>
                  <a:srgbClr val="000000"/>
                </a:solidFill>
                <a:latin typeface="Arial" charset="0"/>
              </a:rPr>
              <a:t>the</a:t>
            </a:r>
            <a:r>
              <a:rPr lang="de-AT" altLang="de-DE" sz="1800" b="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AT" altLang="de-DE" sz="1800" b="0" dirty="0" err="1" smtClean="0">
                <a:solidFill>
                  <a:srgbClr val="000000"/>
                </a:solidFill>
                <a:latin typeface="Arial" charset="0"/>
              </a:rPr>
              <a:t>specific</a:t>
            </a:r>
            <a:r>
              <a:rPr lang="de-AT" altLang="de-DE" sz="1800" b="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AT" altLang="de-DE" sz="1800" b="0" dirty="0" err="1" smtClean="0">
                <a:solidFill>
                  <a:srgbClr val="000000"/>
                </a:solidFill>
                <a:latin typeface="Arial" charset="0"/>
              </a:rPr>
              <a:t>tarriff</a:t>
            </a:r>
            <a:r>
              <a:rPr lang="de-AT" altLang="de-DE" sz="1800" b="0" dirty="0" smtClean="0">
                <a:solidFill>
                  <a:srgbClr val="000000"/>
                </a:solidFill>
                <a:latin typeface="Arial" charset="0"/>
              </a:rPr>
              <a:t> 	</a:t>
            </a:r>
            <a:r>
              <a:rPr lang="de-AT" altLang="de-DE" sz="1800" b="0" dirty="0" err="1" smtClean="0">
                <a:solidFill>
                  <a:srgbClr val="000000"/>
                </a:solidFill>
                <a:latin typeface="Arial" charset="0"/>
              </a:rPr>
              <a:t>agreement</a:t>
            </a:r>
            <a:r>
              <a:rPr lang="de-AT" altLang="de-DE" sz="1800" b="0" dirty="0" smtClean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de-AT" altLang="de-DE" sz="1800" b="0" dirty="0" smtClean="0">
              <a:solidFill>
                <a:srgbClr val="000000"/>
              </a:solidFill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de-AT" altLang="de-DE" sz="1800" b="0" dirty="0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20205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ußzeilenplatzhalter 1"/>
          <p:cNvSpPr>
            <a:spLocks noGrp="1"/>
          </p:cNvSpPr>
          <p:nvPr>
            <p:ph type="ftr" sz="quarter" idx="10"/>
          </p:nvPr>
        </p:nvSpPr>
        <p:spPr>
          <a:xfrm>
            <a:off x="395288" y="404813"/>
            <a:ext cx="7272337" cy="605790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Source Sans Pro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-"/>
              <a:defRPr sz="2000">
                <a:solidFill>
                  <a:schemeClr val="tx1"/>
                </a:solidFill>
                <a:latin typeface="Source Sans Pro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›"/>
              <a:defRPr sz="2000">
                <a:solidFill>
                  <a:schemeClr val="tx1"/>
                </a:solidFill>
                <a:latin typeface="Source Sans Pro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×"/>
              <a:defRPr sz="2000">
                <a:solidFill>
                  <a:schemeClr val="tx1"/>
                </a:solidFill>
                <a:latin typeface="Source Sans Pro" pitchFamily="34" charset="0"/>
              </a:defRPr>
            </a:lvl4pPr>
            <a:lvl5pPr marL="2057400" indent="-228600" eaLnBrk="0" hangingPunct="0">
              <a:spcBef>
                <a:spcPct val="2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200" smtClean="0">
              <a:solidFill>
                <a:srgbClr val="646569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200" smtClean="0">
              <a:solidFill>
                <a:srgbClr val="646569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200" smtClean="0">
              <a:solidFill>
                <a:srgbClr val="646569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200" smtClean="0">
              <a:solidFill>
                <a:srgbClr val="646569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200" smtClean="0">
              <a:solidFill>
                <a:srgbClr val="646569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200" smtClean="0">
              <a:solidFill>
                <a:srgbClr val="646569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200" smtClean="0">
              <a:solidFill>
                <a:srgbClr val="646569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200" smtClean="0">
              <a:solidFill>
                <a:srgbClr val="646569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200" smtClean="0">
              <a:solidFill>
                <a:srgbClr val="646569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200" smtClean="0">
              <a:solidFill>
                <a:srgbClr val="646569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200" smtClean="0">
              <a:solidFill>
                <a:srgbClr val="646569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200" smtClean="0">
              <a:solidFill>
                <a:srgbClr val="646569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2800" smtClean="0">
                <a:solidFill>
                  <a:srgbClr val="646569"/>
                </a:solidFill>
              </a:rPr>
              <a:t>   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2800" smtClean="0">
                <a:solidFill>
                  <a:srgbClr val="646569"/>
                </a:solidFill>
              </a:rPr>
              <a:t>            Thank You for Your Attention !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200" smtClean="0">
              <a:solidFill>
                <a:srgbClr val="646569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200" smtClean="0">
              <a:solidFill>
                <a:srgbClr val="646569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200" smtClean="0">
              <a:solidFill>
                <a:srgbClr val="646569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200" smtClean="0">
              <a:solidFill>
                <a:srgbClr val="646569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200" smtClean="0">
              <a:solidFill>
                <a:srgbClr val="646569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200" smtClean="0">
              <a:solidFill>
                <a:srgbClr val="646569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200" smtClean="0">
              <a:solidFill>
                <a:srgbClr val="646569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200" smtClean="0">
              <a:solidFill>
                <a:srgbClr val="646569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200" smtClean="0">
              <a:solidFill>
                <a:srgbClr val="646569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200" smtClean="0">
              <a:solidFill>
                <a:srgbClr val="646569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200" smtClean="0">
              <a:solidFill>
                <a:srgbClr val="646569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200" smtClean="0">
              <a:solidFill>
                <a:srgbClr val="646569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200" smtClean="0">
              <a:solidFill>
                <a:srgbClr val="646569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200" smtClean="0">
              <a:solidFill>
                <a:srgbClr val="646569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200" smtClean="0">
                <a:solidFill>
                  <a:srgbClr val="646569"/>
                </a:solidFill>
              </a:rPr>
              <a:t>Dr. Stefan Potmesil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200" smtClean="0">
                <a:solidFill>
                  <a:srgbClr val="646569"/>
                </a:solidFill>
              </a:rPr>
              <a:t>Ministry of Labour, Social Affairs and Consumer Protection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200" smtClean="0">
              <a:solidFill>
                <a:srgbClr val="6465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396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7056437" cy="873125"/>
          </a:xfrm>
        </p:spPr>
        <p:txBody>
          <a:bodyPr/>
          <a:lstStyle/>
          <a:p>
            <a:r>
              <a:rPr lang="en-GB" dirty="0" smtClean="0"/>
              <a:t>Relevance of the topic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8" y="1412776"/>
            <a:ext cx="8064896" cy="3096344"/>
          </a:xfrm>
        </p:spPr>
        <p:txBody>
          <a:bodyPr/>
          <a:lstStyle/>
          <a:p>
            <a:pPr marL="0" indent="0">
              <a:buNone/>
            </a:pPr>
            <a:r>
              <a:rPr lang="en-GB" b="0" dirty="0" smtClean="0"/>
              <a:t>In view of the demographic change it is crucial to </a:t>
            </a:r>
            <a:r>
              <a:rPr lang="en-GB" dirty="0" smtClean="0"/>
              <a:t>prevent early retirement  </a:t>
            </a:r>
            <a:r>
              <a:rPr lang="en-GB" b="0" dirty="0" smtClean="0"/>
              <a:t>and to </a:t>
            </a:r>
            <a:r>
              <a:rPr lang="en-GB" dirty="0" smtClean="0"/>
              <a:t>keep Know-How in enterprises</a:t>
            </a:r>
          </a:p>
          <a:p>
            <a:pPr marL="0" indent="0">
              <a:buNone/>
            </a:pPr>
            <a:r>
              <a:rPr lang="en-GB" b="0" dirty="0" smtClean="0"/>
              <a:t>Austria aims to: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/>
              <a:t> maintain the </a:t>
            </a:r>
            <a:r>
              <a:rPr lang="en-GB" b="1" dirty="0" smtClean="0"/>
              <a:t>capacity for work</a:t>
            </a:r>
            <a:r>
              <a:rPr lang="en-GB" dirty="0" smtClean="0"/>
              <a:t> and employability, especially for older workers and for workers with physical, psychic and mental handicaps</a:t>
            </a:r>
            <a:endParaRPr lang="en-GB" b="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b="0" dirty="0" smtClean="0"/>
              <a:t> improve the </a:t>
            </a:r>
            <a:r>
              <a:rPr lang="en-GB" b="1" dirty="0" smtClean="0"/>
              <a:t>health</a:t>
            </a:r>
            <a:r>
              <a:rPr lang="en-GB" b="0" dirty="0" smtClean="0"/>
              <a:t> of the labour force</a:t>
            </a:r>
            <a:endParaRPr lang="en-GB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b="0" dirty="0" smtClean="0"/>
              <a:t> </a:t>
            </a:r>
            <a:r>
              <a:rPr lang="en-GB" dirty="0" smtClean="0"/>
              <a:t>foster</a:t>
            </a:r>
            <a:r>
              <a:rPr lang="en-GB" b="0" dirty="0" smtClean="0"/>
              <a:t> </a:t>
            </a:r>
            <a:r>
              <a:rPr lang="en-GB" b="1" dirty="0" smtClean="0"/>
              <a:t>health-friendly work environments</a:t>
            </a:r>
          </a:p>
          <a:p>
            <a:pPr marL="457200" lvl="1" indent="0">
              <a:buNone/>
            </a:pPr>
            <a:endParaRPr lang="en-GB" b="0" dirty="0" smtClean="0"/>
          </a:p>
          <a:p>
            <a:pPr marL="0" indent="0">
              <a:buNone/>
            </a:pPr>
            <a:r>
              <a:rPr lang="en-GB" b="0" dirty="0" smtClean="0"/>
              <a:t>This entails </a:t>
            </a:r>
            <a:r>
              <a:rPr lang="en-GB" dirty="0" smtClean="0"/>
              <a:t>economic benefits </a:t>
            </a:r>
            <a:r>
              <a:rPr lang="en-GB" b="0" dirty="0" smtClean="0"/>
              <a:t>(through less days of sick leave and longer working activity):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/>
              <a:t>Increase of taxes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b="0" dirty="0" smtClean="0"/>
              <a:t>Higher contributions to social insurance</a:t>
            </a:r>
            <a:endParaRPr lang="en-GB" b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Dr. Stefan Potmesil, 5. September 2014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9633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9"/>
          <p:cNvSpPr>
            <a:spLocks noChangeArrowheads="1"/>
          </p:cNvSpPr>
          <p:nvPr/>
        </p:nvSpPr>
        <p:spPr bwMode="auto">
          <a:xfrm>
            <a:off x="1116013" y="1582738"/>
            <a:ext cx="6985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de-AT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de-AT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79512" y="439738"/>
            <a:ext cx="8219256" cy="11430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R="0" lvl="1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r>
              <a:rPr lang="de-AT" sz="3600" b="1" kern="1200" dirty="0">
                <a:solidFill>
                  <a:prstClr val="black"/>
                </a:solidFill>
                <a:latin typeface="+mj-lt"/>
                <a:ea typeface="+mn-ea"/>
                <a:cs typeface="Arial" pitchFamily="34" charset="0"/>
              </a:rPr>
              <a:t/>
            </a:r>
            <a:br>
              <a:rPr lang="de-AT" sz="3600" b="1" kern="1200" dirty="0">
                <a:solidFill>
                  <a:prstClr val="black"/>
                </a:solidFill>
                <a:latin typeface="+mj-lt"/>
                <a:ea typeface="+mn-ea"/>
                <a:cs typeface="Arial" pitchFamily="34" charset="0"/>
              </a:rPr>
            </a:br>
            <a:r>
              <a:rPr lang="de-AT" dirty="0" smtClean="0">
                <a:ea typeface="+mj-ea"/>
                <a:cs typeface="+mj-cs"/>
              </a:rPr>
              <a:t>Labour </a:t>
            </a:r>
            <a:r>
              <a:rPr lang="de-AT" dirty="0" err="1" smtClean="0">
                <a:ea typeface="+mj-ea"/>
                <a:cs typeface="+mj-cs"/>
              </a:rPr>
              <a:t>market</a:t>
            </a:r>
            <a:r>
              <a:rPr lang="de-AT" dirty="0" smtClean="0">
                <a:ea typeface="+mj-ea"/>
                <a:cs typeface="+mj-cs"/>
              </a:rPr>
              <a:t> in Austria</a:t>
            </a:r>
            <a:r>
              <a:rPr lang="de-AT" dirty="0">
                <a:ea typeface="+mj-ea"/>
                <a:cs typeface="+mj-cs"/>
              </a:rPr>
              <a:t/>
            </a:r>
            <a:br>
              <a:rPr lang="de-AT" dirty="0">
                <a:ea typeface="+mj-ea"/>
                <a:cs typeface="+mj-cs"/>
              </a:rPr>
            </a:br>
            <a:endParaRPr lang="de-AT" dirty="0">
              <a:ea typeface="+mj-ea"/>
              <a:cs typeface="+mj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581087"/>
            <a:ext cx="6120680" cy="4365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Dr. Stefan Potmesil, 5. September 2014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0014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11"/>
          <p:cNvSpPr txBox="1">
            <a:spLocks/>
          </p:cNvSpPr>
          <p:nvPr/>
        </p:nvSpPr>
        <p:spPr>
          <a:xfrm>
            <a:off x="3419872" y="63093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A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hteck 9"/>
          <p:cNvSpPr>
            <a:spLocks noChangeArrowheads="1"/>
          </p:cNvSpPr>
          <p:nvPr/>
        </p:nvSpPr>
        <p:spPr bwMode="auto">
          <a:xfrm>
            <a:off x="1116013" y="1582738"/>
            <a:ext cx="6985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de-AT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de-AT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67544" y="44624"/>
            <a:ext cx="8219256" cy="11430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R="0" lvl="1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r>
              <a:rPr lang="de-AT" sz="3600" b="1" kern="1200" dirty="0">
                <a:solidFill>
                  <a:prstClr val="black"/>
                </a:solidFill>
                <a:latin typeface="+mj-lt"/>
                <a:ea typeface="+mn-ea"/>
                <a:cs typeface="Arial" pitchFamily="34" charset="0"/>
              </a:rPr>
              <a:t/>
            </a:r>
            <a:br>
              <a:rPr lang="de-AT" sz="3600" b="1" kern="1200" dirty="0">
                <a:solidFill>
                  <a:prstClr val="black"/>
                </a:solidFill>
                <a:latin typeface="+mj-lt"/>
                <a:ea typeface="+mn-ea"/>
                <a:cs typeface="Arial" pitchFamily="34" charset="0"/>
              </a:rPr>
            </a:br>
            <a:r>
              <a:rPr lang="de-AT" dirty="0" smtClean="0">
                <a:ea typeface="+mj-ea"/>
                <a:cs typeface="+mj-cs"/>
              </a:rPr>
              <a:t>Labour </a:t>
            </a:r>
            <a:r>
              <a:rPr lang="de-AT" dirty="0" err="1" smtClean="0">
                <a:ea typeface="+mj-ea"/>
                <a:cs typeface="+mj-cs"/>
              </a:rPr>
              <a:t>market</a:t>
            </a:r>
            <a:r>
              <a:rPr lang="de-AT" dirty="0" smtClean="0">
                <a:ea typeface="+mj-ea"/>
                <a:cs typeface="+mj-cs"/>
              </a:rPr>
              <a:t> </a:t>
            </a:r>
            <a:r>
              <a:rPr lang="de-AT" dirty="0" err="1" smtClean="0">
                <a:ea typeface="+mj-ea"/>
                <a:cs typeface="+mj-cs"/>
              </a:rPr>
              <a:t>situation</a:t>
            </a:r>
            <a:r>
              <a:rPr lang="de-AT" dirty="0" smtClean="0">
                <a:ea typeface="+mj-ea"/>
                <a:cs typeface="+mj-cs"/>
              </a:rPr>
              <a:t> </a:t>
            </a:r>
            <a:r>
              <a:rPr lang="de-AT" dirty="0" err="1" smtClean="0">
                <a:ea typeface="+mj-ea"/>
                <a:cs typeface="+mj-cs"/>
              </a:rPr>
              <a:t>for</a:t>
            </a:r>
            <a:r>
              <a:rPr lang="de-AT" dirty="0" smtClean="0">
                <a:ea typeface="+mj-ea"/>
                <a:cs typeface="+mj-cs"/>
              </a:rPr>
              <a:t> </a:t>
            </a:r>
            <a:r>
              <a:rPr lang="de-AT" dirty="0" err="1" smtClean="0">
                <a:ea typeface="+mj-ea"/>
                <a:cs typeface="+mj-cs"/>
              </a:rPr>
              <a:t>older</a:t>
            </a:r>
            <a:r>
              <a:rPr lang="de-AT" dirty="0" smtClean="0">
                <a:ea typeface="+mj-ea"/>
                <a:cs typeface="+mj-cs"/>
              </a:rPr>
              <a:t> </a:t>
            </a:r>
            <a:r>
              <a:rPr lang="de-AT" dirty="0" err="1" smtClean="0">
                <a:ea typeface="+mj-ea"/>
                <a:cs typeface="+mj-cs"/>
              </a:rPr>
              <a:t>workers</a:t>
            </a:r>
            <a:r>
              <a:rPr lang="de-AT" dirty="0">
                <a:ea typeface="+mj-ea"/>
                <a:cs typeface="+mj-cs"/>
              </a:rPr>
              <a:t/>
            </a:r>
            <a:br>
              <a:rPr lang="de-AT" dirty="0">
                <a:ea typeface="+mj-ea"/>
                <a:cs typeface="+mj-cs"/>
              </a:rPr>
            </a:br>
            <a:endParaRPr lang="de-AT" dirty="0">
              <a:ea typeface="+mj-ea"/>
              <a:cs typeface="+mj-cs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07" y="1617897"/>
            <a:ext cx="8956977" cy="4422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Dr. Stefan Potmesil, 5. September 2014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2330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9"/>
          <p:cNvSpPr>
            <a:spLocks noChangeArrowheads="1"/>
          </p:cNvSpPr>
          <p:nvPr/>
        </p:nvSpPr>
        <p:spPr bwMode="auto">
          <a:xfrm>
            <a:off x="1116013" y="1582738"/>
            <a:ext cx="6985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de-AT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de-AT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77044" y="404664"/>
            <a:ext cx="7363308" cy="956286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R="0" lvl="1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r>
              <a:rPr lang="en-GB" sz="2000" b="1" kern="1200" dirty="0" smtClean="0">
                <a:solidFill>
                  <a:prstClr val="black"/>
                </a:solidFill>
                <a:latin typeface="+mj-lt"/>
                <a:ea typeface="+mn-ea"/>
                <a:cs typeface="Arial" pitchFamily="34" charset="0"/>
              </a:rPr>
              <a:t/>
            </a:r>
            <a:br>
              <a:rPr lang="en-GB" sz="2000" b="1" kern="1200" dirty="0" smtClean="0">
                <a:solidFill>
                  <a:prstClr val="black"/>
                </a:solidFill>
                <a:latin typeface="+mj-lt"/>
                <a:ea typeface="+mn-ea"/>
                <a:cs typeface="Arial" pitchFamily="34" charset="0"/>
              </a:rPr>
            </a:br>
            <a:r>
              <a:rPr lang="en-GB" dirty="0" smtClean="0">
                <a:ea typeface="+mj-ea"/>
                <a:cs typeface="+mj-cs"/>
              </a:rPr>
              <a:t>Unemployed with limited placement possibilities due to health status</a:t>
            </a:r>
            <a:r>
              <a:rPr lang="en-GB" sz="2000" b="1" kern="1200" dirty="0" smtClean="0">
                <a:solidFill>
                  <a:prstClr val="black"/>
                </a:solidFill>
                <a:latin typeface="+mj-lt"/>
                <a:ea typeface="+mn-ea"/>
                <a:cs typeface="Arial" pitchFamily="34" charset="0"/>
              </a:rPr>
              <a:t/>
            </a:r>
            <a:br>
              <a:rPr lang="en-GB" sz="2000" b="1" kern="1200" dirty="0" smtClean="0">
                <a:solidFill>
                  <a:prstClr val="black"/>
                </a:solidFill>
                <a:latin typeface="+mj-lt"/>
                <a:ea typeface="+mn-ea"/>
                <a:cs typeface="Arial" pitchFamily="34" charset="0"/>
              </a:rPr>
            </a:br>
            <a:endParaRPr lang="en-GB" sz="2000" b="1" kern="1200" dirty="0">
              <a:solidFill>
                <a:prstClr val="black"/>
              </a:solidFill>
              <a:latin typeface="+mj-lt"/>
              <a:ea typeface="+mn-ea"/>
              <a:cs typeface="Arial" pitchFamily="34" charset="0"/>
            </a:endParaRPr>
          </a:p>
        </p:txBody>
      </p:sp>
      <p:pic>
        <p:nvPicPr>
          <p:cNvPr id="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566177"/>
            <a:ext cx="6624736" cy="4278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Dr. Stefan Potmesil, 5. September 2014</a:t>
            </a:r>
            <a:endParaRPr lang="de-AT"/>
          </a:p>
        </p:txBody>
      </p:sp>
      <p:sp>
        <p:nvSpPr>
          <p:cNvPr id="3" name="Rechteck 2"/>
          <p:cNvSpPr/>
          <p:nvPr/>
        </p:nvSpPr>
        <p:spPr>
          <a:xfrm>
            <a:off x="6650098" y="3429000"/>
            <a:ext cx="1666318" cy="53145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sz="900" dirty="0" err="1" smtClean="0">
                <a:solidFill>
                  <a:schemeClr val="tx1"/>
                </a:solidFill>
              </a:rPr>
              <a:t>Older</a:t>
            </a:r>
            <a:r>
              <a:rPr lang="de-AT" sz="900" dirty="0" smtClean="0">
                <a:solidFill>
                  <a:schemeClr val="tx1"/>
                </a:solidFill>
              </a:rPr>
              <a:t> </a:t>
            </a:r>
            <a:r>
              <a:rPr lang="de-AT" sz="900" dirty="0" err="1" smtClean="0">
                <a:solidFill>
                  <a:schemeClr val="tx1"/>
                </a:solidFill>
              </a:rPr>
              <a:t>people</a:t>
            </a:r>
            <a:r>
              <a:rPr lang="de-AT" sz="900" dirty="0" smtClean="0">
                <a:solidFill>
                  <a:schemeClr val="tx1"/>
                </a:solidFill>
              </a:rPr>
              <a:t> &gt;= 45 </a:t>
            </a:r>
            <a:r>
              <a:rPr lang="de-AT" sz="900" dirty="0" err="1" smtClean="0">
                <a:solidFill>
                  <a:schemeClr val="tx1"/>
                </a:solidFill>
              </a:rPr>
              <a:t>years</a:t>
            </a:r>
            <a:r>
              <a:rPr lang="de-AT" sz="900" dirty="0" smtClean="0">
                <a:solidFill>
                  <a:schemeClr val="tx1"/>
                </a:solidFill>
              </a:rPr>
              <a:t/>
            </a:r>
            <a:br>
              <a:rPr lang="de-AT" sz="900" dirty="0" smtClean="0">
                <a:solidFill>
                  <a:schemeClr val="tx1"/>
                </a:solidFill>
              </a:rPr>
            </a:br>
            <a:r>
              <a:rPr lang="de-AT" sz="900" dirty="0" err="1" smtClean="0">
                <a:solidFill>
                  <a:schemeClr val="tx1"/>
                </a:solidFill>
              </a:rPr>
              <a:t>Adults</a:t>
            </a:r>
            <a:r>
              <a:rPr lang="de-AT" sz="900" dirty="0" smtClean="0">
                <a:solidFill>
                  <a:schemeClr val="tx1"/>
                </a:solidFill>
              </a:rPr>
              <a:t> </a:t>
            </a:r>
            <a:r>
              <a:rPr lang="de-AT" sz="900" dirty="0" err="1" smtClean="0">
                <a:solidFill>
                  <a:schemeClr val="tx1"/>
                </a:solidFill>
              </a:rPr>
              <a:t>aged</a:t>
            </a:r>
            <a:r>
              <a:rPr lang="de-AT" sz="900" dirty="0" smtClean="0">
                <a:solidFill>
                  <a:schemeClr val="tx1"/>
                </a:solidFill>
              </a:rPr>
              <a:t> 25 </a:t>
            </a:r>
            <a:r>
              <a:rPr lang="de-AT" sz="900" dirty="0" err="1" smtClean="0">
                <a:solidFill>
                  <a:schemeClr val="tx1"/>
                </a:solidFill>
              </a:rPr>
              <a:t>to</a:t>
            </a:r>
            <a:r>
              <a:rPr lang="de-AT" sz="900" dirty="0" smtClean="0">
                <a:solidFill>
                  <a:schemeClr val="tx1"/>
                </a:solidFill>
              </a:rPr>
              <a:t> 44 </a:t>
            </a:r>
            <a:r>
              <a:rPr lang="de-AT" sz="900" dirty="0" err="1" smtClean="0">
                <a:solidFill>
                  <a:schemeClr val="tx1"/>
                </a:solidFill>
              </a:rPr>
              <a:t>years</a:t>
            </a:r>
            <a:endParaRPr lang="de-AT" sz="900" dirty="0" smtClean="0">
              <a:solidFill>
                <a:schemeClr val="tx1"/>
              </a:solidFill>
            </a:endParaRPr>
          </a:p>
          <a:p>
            <a:r>
              <a:rPr lang="de-AT" sz="900" dirty="0" smtClean="0">
                <a:solidFill>
                  <a:schemeClr val="tx1"/>
                </a:solidFill>
              </a:rPr>
              <a:t>Young </a:t>
            </a:r>
            <a:r>
              <a:rPr lang="de-AT" sz="900" dirty="0" err="1" smtClean="0">
                <a:solidFill>
                  <a:schemeClr val="tx1"/>
                </a:solidFill>
              </a:rPr>
              <a:t>people</a:t>
            </a:r>
            <a:r>
              <a:rPr lang="de-AT" sz="900" dirty="0" smtClean="0">
                <a:solidFill>
                  <a:schemeClr val="tx1"/>
                </a:solidFill>
              </a:rPr>
              <a:t> &lt; 25 </a:t>
            </a:r>
            <a:r>
              <a:rPr lang="de-AT" sz="900" dirty="0" err="1" smtClean="0">
                <a:solidFill>
                  <a:schemeClr val="tx1"/>
                </a:solidFill>
              </a:rPr>
              <a:t>years</a:t>
            </a:r>
            <a:r>
              <a:rPr lang="de-AT" sz="900" dirty="0" smtClean="0">
                <a:solidFill>
                  <a:schemeClr val="tx1"/>
                </a:solidFill>
              </a:rPr>
              <a:t> </a:t>
            </a:r>
            <a:endParaRPr lang="en-GB" sz="900" dirty="0">
              <a:solidFill>
                <a:schemeClr val="tx1"/>
              </a:solidFill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6339061" y="2415350"/>
            <a:ext cx="646068" cy="14401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800" dirty="0" smtClean="0">
                <a:solidFill>
                  <a:schemeClr val="tx1"/>
                </a:solidFill>
              </a:rPr>
              <a:t>Total</a:t>
            </a:r>
            <a:endParaRPr lang="en-GB" sz="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90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9"/>
          <p:cNvSpPr>
            <a:spLocks noChangeArrowheads="1"/>
          </p:cNvSpPr>
          <p:nvPr/>
        </p:nvSpPr>
        <p:spPr bwMode="auto">
          <a:xfrm>
            <a:off x="467544" y="1266388"/>
            <a:ext cx="6985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Underlying concept: Prevention, Rehabilitation and Re-Integration into the labour market</a:t>
            </a:r>
            <a:endParaRPr lang="en-GB" i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11430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R="0" lvl="1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r>
              <a:rPr lang="en-GB" sz="3600" b="0" kern="1200" dirty="0" smtClean="0">
                <a:solidFill>
                  <a:prstClr val="black"/>
                </a:solidFill>
                <a:latin typeface="+mj-lt"/>
                <a:ea typeface="+mn-ea"/>
                <a:cs typeface="Arial" pitchFamily="34" charset="0"/>
              </a:rPr>
              <a:t/>
            </a:r>
            <a:br>
              <a:rPr lang="en-GB" sz="3600" b="0" kern="1200" dirty="0" smtClean="0">
                <a:solidFill>
                  <a:prstClr val="black"/>
                </a:solidFill>
                <a:latin typeface="+mj-lt"/>
                <a:ea typeface="+mn-ea"/>
                <a:cs typeface="Arial" pitchFamily="34" charset="0"/>
              </a:rPr>
            </a:br>
            <a:r>
              <a:rPr lang="en-GB" dirty="0" smtClean="0">
                <a:ea typeface="+mj-ea"/>
                <a:cs typeface="+mj-cs"/>
              </a:rPr>
              <a:t>Key objectives of the reform of the Invalidity/Incapacity Pension System</a:t>
            </a:r>
            <a:br>
              <a:rPr lang="en-GB" dirty="0" smtClean="0">
                <a:ea typeface="+mj-ea"/>
                <a:cs typeface="+mj-cs"/>
              </a:rPr>
            </a:br>
            <a:endParaRPr lang="en-GB" dirty="0">
              <a:ea typeface="+mj-ea"/>
              <a:cs typeface="+mj-cs"/>
            </a:endParaRPr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>
          <a:xfrm>
            <a:off x="1043608" y="1700808"/>
            <a:ext cx="7344816" cy="3888432"/>
          </a:xfrm>
        </p:spPr>
        <p:txBody>
          <a:bodyPr>
            <a:normAutofit fontScale="92500"/>
          </a:bodyPr>
          <a:lstStyle/>
          <a:p>
            <a:pPr marL="0" indent="0">
              <a:spcBef>
                <a:spcPts val="0"/>
              </a:spcBef>
              <a:buClr>
                <a:srgbClr val="C00000"/>
              </a:buClr>
              <a:buNone/>
            </a:pPr>
            <a:endParaRPr lang="de-AT" sz="2400" dirty="0" smtClean="0">
              <a:solidFill>
                <a:prstClr val="black"/>
              </a:solidFill>
            </a:endParaRPr>
          </a:p>
          <a:p>
            <a:pPr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Ø"/>
            </a:pPr>
            <a:endParaRPr lang="de-DE" sz="2400" b="1" dirty="0" smtClean="0">
              <a:solidFill>
                <a:prstClr val="black"/>
              </a:solidFill>
              <a:cs typeface="Arial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b="0" dirty="0" smtClean="0"/>
              <a:t>to </a:t>
            </a:r>
            <a:r>
              <a:rPr lang="en-GB" sz="2400" dirty="0"/>
              <a:t>reduce invalidity </a:t>
            </a:r>
            <a:r>
              <a:rPr lang="en-GB" sz="2400" b="0" dirty="0"/>
              <a:t>/ to </a:t>
            </a:r>
            <a:r>
              <a:rPr lang="en-GB" sz="2400" dirty="0"/>
              <a:t>prevent unemployment </a:t>
            </a:r>
            <a:r>
              <a:rPr lang="en-GB" sz="2400" dirty="0" smtClean="0"/>
              <a:t>on </a:t>
            </a:r>
            <a:r>
              <a:rPr lang="en-GB" sz="2400" dirty="0"/>
              <a:t>health reasons</a:t>
            </a:r>
            <a:r>
              <a:rPr lang="en-GB" sz="2400" b="0" dirty="0"/>
              <a:t> at an early </a:t>
            </a:r>
            <a:r>
              <a:rPr lang="en-GB" sz="2400" b="0" dirty="0" smtClean="0"/>
              <a:t>stage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2400" b="0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sz="2400" b="0" dirty="0" smtClean="0"/>
              <a:t>to </a:t>
            </a:r>
            <a:r>
              <a:rPr lang="en-GB" sz="2400" dirty="0"/>
              <a:t>reintegrate </a:t>
            </a:r>
            <a:r>
              <a:rPr lang="en-GB" sz="2400" dirty="0" smtClean="0"/>
              <a:t>workers </a:t>
            </a:r>
            <a:r>
              <a:rPr lang="en-GB" sz="2400" dirty="0"/>
              <a:t>into the labour market </a:t>
            </a:r>
            <a:r>
              <a:rPr lang="en-GB" sz="2400" b="0" dirty="0"/>
              <a:t>after longer periods of sick leave for </a:t>
            </a:r>
            <a:r>
              <a:rPr lang="en-GB" sz="2400" b="0" dirty="0" smtClean="0"/>
              <a:t>health reasons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2400" b="0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sz="2400" b="0" dirty="0" smtClean="0"/>
              <a:t>to </a:t>
            </a:r>
            <a:r>
              <a:rPr lang="en-GB" sz="2400" dirty="0"/>
              <a:t>preserve their capacity for work </a:t>
            </a:r>
            <a:r>
              <a:rPr lang="en-GB" sz="2400" b="0" dirty="0"/>
              <a:t>on a long-term basis by </a:t>
            </a:r>
            <a:r>
              <a:rPr lang="en-GB" sz="2400" b="0" dirty="0" smtClean="0"/>
              <a:t>preventive measures</a:t>
            </a:r>
            <a:endParaRPr lang="de-AT" sz="2400" dirty="0">
              <a:solidFill>
                <a:prstClr val="black"/>
              </a:solidFill>
              <a:cs typeface="Arial" pitchFamily="34" charset="0"/>
            </a:endParaRPr>
          </a:p>
          <a:p>
            <a:pPr marL="0" lvl="0" indent="0">
              <a:spcBef>
                <a:spcPts val="0"/>
              </a:spcBef>
              <a:buNone/>
            </a:pPr>
            <a:endParaRPr lang="de-AT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Dr. Stefan Potmesil, 5. September 2014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727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476250"/>
            <a:ext cx="7900987" cy="873125"/>
          </a:xfrm>
        </p:spPr>
        <p:txBody>
          <a:bodyPr/>
          <a:lstStyle/>
          <a:p>
            <a:r>
              <a:rPr lang="en-GB" dirty="0" smtClean="0"/>
              <a:t>Act amending social legislation on Invalidity/Incapacity, active Rehabilitation and Integration into the Labour Market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268760"/>
            <a:ext cx="7912100" cy="4525962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Clr>
                <a:srgbClr val="C00000"/>
              </a:buClr>
              <a:defRPr/>
            </a:pPr>
            <a:endParaRPr lang="en-GB" dirty="0" smtClean="0"/>
          </a:p>
          <a:p>
            <a:pPr marL="0" indent="0" eaLnBrk="1" hangingPunct="1">
              <a:spcBef>
                <a:spcPts val="1200"/>
              </a:spcBef>
              <a:buClr>
                <a:srgbClr val="C00000"/>
              </a:buClr>
              <a:buNone/>
              <a:defRPr/>
            </a:pPr>
            <a:r>
              <a:rPr lang="en-GB" dirty="0" smtClean="0"/>
              <a:t>Aims and Strategic Approach: </a:t>
            </a:r>
          </a:p>
          <a:p>
            <a:pPr eaLnBrk="1" hangingPunct="1">
              <a:spcBef>
                <a:spcPts val="1200"/>
              </a:spcBef>
              <a:buClr>
                <a:srgbClr val="C00000"/>
              </a:buClr>
              <a:buFont typeface="Wingdings" panose="05000000000000000000" pitchFamily="2" charset="2"/>
              <a:buChar char="v"/>
              <a:defRPr/>
            </a:pPr>
            <a:r>
              <a:rPr lang="en-GB" b="0" dirty="0" smtClean="0"/>
              <a:t>Enable health-impaired persons to </a:t>
            </a:r>
            <a:r>
              <a:rPr lang="en-GB" dirty="0" smtClean="0"/>
              <a:t>work longer </a:t>
            </a:r>
            <a:r>
              <a:rPr lang="en-GB" b="0" dirty="0" smtClean="0"/>
              <a:t>with the help of </a:t>
            </a:r>
            <a:r>
              <a:rPr lang="en-GB" dirty="0" smtClean="0"/>
              <a:t>medical and professional rehabilitation </a:t>
            </a:r>
            <a:r>
              <a:rPr lang="en-GB" b="0" dirty="0" smtClean="0"/>
              <a:t>and thereby avoid health-induced retirements, preserve the productive experience of older workers, avoid old-age poverty</a:t>
            </a:r>
            <a:br>
              <a:rPr lang="en-GB" b="0" dirty="0" smtClean="0"/>
            </a:br>
            <a:r>
              <a:rPr lang="en-GB" b="0" dirty="0" smtClean="0"/>
              <a:t>(longer contribution periods – higher pensions)</a:t>
            </a:r>
          </a:p>
          <a:p>
            <a:pPr eaLnBrk="1" hangingPunct="1">
              <a:spcBef>
                <a:spcPts val="1200"/>
              </a:spcBef>
              <a:buClr>
                <a:srgbClr val="C00000"/>
              </a:buClr>
              <a:buFont typeface="Wingdings" panose="05000000000000000000" pitchFamily="2" charset="2"/>
              <a:buChar char="v"/>
              <a:defRPr/>
            </a:pPr>
            <a:r>
              <a:rPr lang="en-GB" b="0" dirty="0" smtClean="0"/>
              <a:t>Every request for invalidity/incapacity pension is viewed as request for </a:t>
            </a:r>
            <a:r>
              <a:rPr lang="en-GB" b="0" dirty="0" smtClean="0"/>
              <a:t>rehabilitation</a:t>
            </a:r>
            <a:endParaRPr lang="en-GB" b="0" dirty="0" smtClean="0"/>
          </a:p>
          <a:p>
            <a:pPr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v"/>
              <a:defRPr/>
            </a:pPr>
            <a:r>
              <a:rPr lang="en-GB" dirty="0" smtClean="0"/>
              <a:t>Standardised, </a:t>
            </a:r>
            <a:r>
              <a:rPr lang="en-GB" b="1" dirty="0" smtClean="0"/>
              <a:t>inter-institutional cooperation </a:t>
            </a:r>
            <a:endParaRPr lang="en-GB" dirty="0"/>
          </a:p>
          <a:p>
            <a:pPr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v"/>
              <a:defRPr/>
            </a:pPr>
            <a:r>
              <a:rPr lang="en-GB" dirty="0" smtClean="0"/>
              <a:t>Uniform </a:t>
            </a:r>
            <a:r>
              <a:rPr lang="en-GB" b="1" dirty="0" smtClean="0"/>
              <a:t>competence centre </a:t>
            </a:r>
            <a:r>
              <a:rPr lang="en-GB" dirty="0" smtClean="0"/>
              <a:t>for assessment of ability to work and the reasonableness of measures of rehabilitation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>
          <a:xfrm>
            <a:off x="395536" y="6381750"/>
            <a:ext cx="6048375" cy="476250"/>
          </a:xfrm>
        </p:spPr>
        <p:txBody>
          <a:bodyPr/>
          <a:lstStyle/>
          <a:p>
            <a:r>
              <a:rPr lang="de-AT" dirty="0" smtClean="0"/>
              <a:t>Dr. Stefan </a:t>
            </a:r>
            <a:r>
              <a:rPr lang="de-AT" dirty="0" err="1" smtClean="0"/>
              <a:t>Potmesil</a:t>
            </a:r>
            <a:r>
              <a:rPr lang="de-AT" dirty="0" smtClean="0"/>
              <a:t>, 5. September 2014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5718299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5950" y="692696"/>
            <a:ext cx="7912100" cy="5400129"/>
          </a:xfrm>
        </p:spPr>
        <p:txBody>
          <a:bodyPr/>
          <a:lstStyle/>
          <a:p>
            <a:pPr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v"/>
              <a:defRPr/>
            </a:pPr>
            <a:r>
              <a:rPr lang="en-GB" b="1" dirty="0">
                <a:solidFill>
                  <a:srgbClr val="000000"/>
                </a:solidFill>
              </a:rPr>
              <a:t>Individualised support </a:t>
            </a:r>
            <a:r>
              <a:rPr lang="en-GB" dirty="0">
                <a:solidFill>
                  <a:srgbClr val="000000"/>
                </a:solidFill>
              </a:rPr>
              <a:t>and </a:t>
            </a:r>
            <a:r>
              <a:rPr lang="en-GB" b="1" dirty="0">
                <a:solidFill>
                  <a:srgbClr val="000000"/>
                </a:solidFill>
              </a:rPr>
              <a:t>case management</a:t>
            </a:r>
          </a:p>
          <a:p>
            <a:pPr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v"/>
              <a:defRPr/>
            </a:pPr>
            <a:r>
              <a:rPr lang="en-GB" dirty="0">
                <a:solidFill>
                  <a:srgbClr val="000000"/>
                </a:solidFill>
              </a:rPr>
              <a:t>Coordination of </a:t>
            </a:r>
            <a:r>
              <a:rPr lang="en-GB" b="1" dirty="0">
                <a:solidFill>
                  <a:srgbClr val="000000"/>
                </a:solidFill>
              </a:rPr>
              <a:t>medical and professional rehabilitation </a:t>
            </a:r>
            <a:endParaRPr lang="en-GB" b="1" dirty="0" smtClean="0">
              <a:solidFill>
                <a:srgbClr val="000000"/>
              </a:solidFill>
            </a:endParaRPr>
          </a:p>
          <a:p>
            <a:pPr marL="0" indent="0">
              <a:spcBef>
                <a:spcPts val="600"/>
              </a:spcBef>
              <a:buClr>
                <a:srgbClr val="C00000"/>
              </a:buClr>
              <a:buNone/>
              <a:defRPr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00"/>
                </a:solidFill>
              </a:rPr>
              <a:t>and </a:t>
            </a:r>
            <a:r>
              <a:rPr lang="en-GB" dirty="0">
                <a:solidFill>
                  <a:srgbClr val="000000"/>
                </a:solidFill>
              </a:rPr>
              <a:t>LMP measures, gradual re-integration</a:t>
            </a:r>
          </a:p>
          <a:p>
            <a:pPr>
              <a:lnSpc>
                <a:spcPct val="11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US" dirty="0" smtClean="0"/>
              <a:t>Target Group  - </a:t>
            </a:r>
            <a:r>
              <a:rPr lang="en-US" b="0" dirty="0" smtClean="0"/>
              <a:t> all persons who are younger than 50 years on January 1</a:t>
            </a:r>
            <a:r>
              <a:rPr lang="en-US" b="0" baseline="30000" dirty="0" smtClean="0"/>
              <a:t>st</a:t>
            </a:r>
            <a:r>
              <a:rPr lang="en-US" b="0" dirty="0" smtClean="0"/>
              <a:t> 2014</a:t>
            </a:r>
          </a:p>
          <a:p>
            <a:pPr>
              <a:lnSpc>
                <a:spcPct val="11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US" b="0" dirty="0" smtClean="0"/>
              <a:t>Qualification (re-training) and professional rehabilitation compulsory, if advisable and reasonable</a:t>
            </a:r>
          </a:p>
          <a:p>
            <a:pPr>
              <a:lnSpc>
                <a:spcPct val="11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US" b="0" dirty="0" smtClean="0"/>
              <a:t>Securing livelihood by means of </a:t>
            </a:r>
            <a:r>
              <a:rPr lang="en-US" dirty="0" smtClean="0"/>
              <a:t>rehabilitation </a:t>
            </a:r>
            <a:r>
              <a:rPr lang="en-US" dirty="0" smtClean="0"/>
              <a:t>benefit </a:t>
            </a:r>
            <a:r>
              <a:rPr lang="en-US" b="0" dirty="0" smtClean="0"/>
              <a:t>and </a:t>
            </a:r>
            <a:r>
              <a:rPr lang="en-US" dirty="0" smtClean="0"/>
              <a:t>re-training </a:t>
            </a:r>
            <a:r>
              <a:rPr lang="en-US" dirty="0" smtClean="0"/>
              <a:t>benefit </a:t>
            </a:r>
            <a:r>
              <a:rPr lang="en-US" b="0" dirty="0" smtClean="0"/>
              <a:t>instead of temporary invalidity pensions</a:t>
            </a:r>
          </a:p>
          <a:p>
            <a:pPr>
              <a:lnSpc>
                <a:spcPct val="11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US" b="0" dirty="0" smtClean="0"/>
              <a:t>Amount of re-training </a:t>
            </a:r>
            <a:r>
              <a:rPr lang="en-US" b="0" dirty="0" smtClean="0"/>
              <a:t>benefit - </a:t>
            </a:r>
            <a:r>
              <a:rPr lang="en-US" b="0" dirty="0" smtClean="0"/>
              <a:t>same as unemployment benefit + 22% when in qualification </a:t>
            </a:r>
            <a:r>
              <a:rPr lang="en-US" b="0" dirty="0" smtClean="0"/>
              <a:t>or other measure for vocational rehabilitation (minimum</a:t>
            </a:r>
            <a:r>
              <a:rPr lang="en-US" b="0" dirty="0" smtClean="0"/>
              <a:t>: € 977 monthly)</a:t>
            </a:r>
          </a:p>
          <a:p>
            <a:pPr>
              <a:lnSpc>
                <a:spcPct val="11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US" b="0" dirty="0" smtClean="0"/>
              <a:t>Additional PES re-integration efforts for health-impaired persons</a:t>
            </a:r>
          </a:p>
          <a:p>
            <a:pPr>
              <a:lnSpc>
                <a:spcPct val="110000"/>
              </a:lnSpc>
              <a:buClr>
                <a:srgbClr val="C00000"/>
              </a:buClr>
            </a:pPr>
            <a:endParaRPr lang="en-US" b="0" dirty="0" smtClean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Dr. Stefan Potmesil, 5. September 2014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579163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88913"/>
            <a:ext cx="7900987" cy="873125"/>
          </a:xfrm>
        </p:spPr>
        <p:txBody>
          <a:bodyPr/>
          <a:lstStyle/>
          <a:p>
            <a:r>
              <a:rPr lang="de-AT" dirty="0" smtClean="0"/>
              <a:t>„</a:t>
            </a:r>
            <a:r>
              <a:rPr lang="de-AT" dirty="0" err="1" smtClean="0"/>
              <a:t>Invalidity</a:t>
            </a:r>
            <a:r>
              <a:rPr lang="de-AT" dirty="0" smtClean="0"/>
              <a:t> Pension </a:t>
            </a:r>
            <a:r>
              <a:rPr lang="de-AT" dirty="0" err="1" smtClean="0"/>
              <a:t>new</a:t>
            </a:r>
            <a:r>
              <a:rPr lang="de-AT" dirty="0" smtClean="0"/>
              <a:t>“  </a:t>
            </a:r>
            <a:r>
              <a:rPr lang="de-AT" dirty="0" smtClean="0"/>
              <a:t/>
            </a:r>
            <a:br>
              <a:rPr lang="de-AT" dirty="0" smtClean="0"/>
            </a:br>
            <a:r>
              <a:rPr lang="de-AT" dirty="0" err="1" smtClean="0"/>
              <a:t>Process</a:t>
            </a:r>
            <a:endParaRPr lang="de-DE" dirty="0" smtClean="0"/>
          </a:p>
        </p:txBody>
      </p:sp>
      <p:pic>
        <p:nvPicPr>
          <p:cNvPr id="45060" name="Inhaltsplatzhalter 5" descr="IP Neu-Ablaufgrafik v05.gif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1052513"/>
            <a:ext cx="8064500" cy="5002212"/>
          </a:xfrm>
        </p:spPr>
      </p:pic>
      <p:sp>
        <p:nvSpPr>
          <p:cNvPr id="45061" name="Textfeld 2"/>
          <p:cNvSpPr txBox="1">
            <a:spLocks noChangeArrowheads="1"/>
          </p:cNvSpPr>
          <p:nvPr/>
        </p:nvSpPr>
        <p:spPr bwMode="auto">
          <a:xfrm>
            <a:off x="684213" y="3094038"/>
            <a:ext cx="1008062" cy="5540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AT" sz="1000" dirty="0"/>
              <a:t>Claim </a:t>
            </a:r>
            <a:r>
              <a:rPr lang="de-AT" sz="1000" dirty="0" err="1"/>
              <a:t>for</a:t>
            </a:r>
            <a:r>
              <a:rPr lang="de-AT" sz="1000" dirty="0"/>
              <a:t> IP</a:t>
            </a:r>
          </a:p>
          <a:p>
            <a:pPr eaLnBrk="1" hangingPunct="1"/>
            <a:r>
              <a:rPr lang="de-AT" sz="1000" dirty="0" err="1"/>
              <a:t>Ability</a:t>
            </a:r>
            <a:r>
              <a:rPr lang="de-AT" sz="1000" dirty="0"/>
              <a:t> </a:t>
            </a:r>
            <a:r>
              <a:rPr lang="de-AT" sz="1000" dirty="0" err="1"/>
              <a:t>to</a:t>
            </a:r>
            <a:r>
              <a:rPr lang="de-AT" sz="1000" dirty="0"/>
              <a:t> </a:t>
            </a:r>
            <a:r>
              <a:rPr lang="de-AT" sz="1000" dirty="0" err="1"/>
              <a:t>work</a:t>
            </a:r>
            <a:r>
              <a:rPr lang="de-AT" sz="1000" dirty="0"/>
              <a:t> </a:t>
            </a:r>
            <a:r>
              <a:rPr lang="de-AT" sz="1000" dirty="0" err="1"/>
              <a:t>doubtful</a:t>
            </a:r>
            <a:endParaRPr lang="de-AT" sz="1000" dirty="0"/>
          </a:p>
        </p:txBody>
      </p:sp>
      <p:sp>
        <p:nvSpPr>
          <p:cNvPr id="45062" name="Textfeld 7"/>
          <p:cNvSpPr txBox="1">
            <a:spLocks noChangeArrowheads="1"/>
          </p:cNvSpPr>
          <p:nvPr/>
        </p:nvSpPr>
        <p:spPr bwMode="auto">
          <a:xfrm>
            <a:off x="1793875" y="2914650"/>
            <a:ext cx="641350" cy="3381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AT" sz="800"/>
              <a:t>Assignmt, Pens. Ins.</a:t>
            </a:r>
          </a:p>
        </p:txBody>
      </p:sp>
      <p:sp>
        <p:nvSpPr>
          <p:cNvPr id="45063" name="Textfeld 8"/>
          <p:cNvSpPr txBox="1">
            <a:spLocks noChangeArrowheads="1"/>
          </p:cNvSpPr>
          <p:nvPr/>
        </p:nvSpPr>
        <p:spPr bwMode="auto">
          <a:xfrm>
            <a:off x="1806575" y="3536950"/>
            <a:ext cx="665163" cy="3397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AT" sz="800"/>
              <a:t>Assignmt, by PES</a:t>
            </a:r>
          </a:p>
        </p:txBody>
      </p:sp>
      <p:sp>
        <p:nvSpPr>
          <p:cNvPr id="45064" name="Textfeld 9"/>
          <p:cNvSpPr txBox="1">
            <a:spLocks noChangeArrowheads="1"/>
          </p:cNvSpPr>
          <p:nvPr/>
        </p:nvSpPr>
        <p:spPr bwMode="auto">
          <a:xfrm>
            <a:off x="2554288" y="3141663"/>
            <a:ext cx="925512" cy="5540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AT" sz="1000"/>
              <a:t>Competence Centre for Assessment</a:t>
            </a:r>
          </a:p>
        </p:txBody>
      </p:sp>
      <p:sp>
        <p:nvSpPr>
          <p:cNvPr id="45065" name="Textfeld 10"/>
          <p:cNvSpPr txBox="1">
            <a:spLocks noChangeArrowheads="1"/>
          </p:cNvSpPr>
          <p:nvPr/>
        </p:nvSpPr>
        <p:spPr bwMode="auto">
          <a:xfrm>
            <a:off x="3792538" y="2671763"/>
            <a:ext cx="1008062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AT" sz="1000"/>
              <a:t>Rehabilitation Assistance</a:t>
            </a:r>
          </a:p>
        </p:txBody>
      </p:sp>
      <p:sp>
        <p:nvSpPr>
          <p:cNvPr id="45066" name="Textfeld 11"/>
          <p:cNvSpPr txBox="1">
            <a:spLocks noChangeArrowheads="1"/>
          </p:cNvSpPr>
          <p:nvPr/>
        </p:nvSpPr>
        <p:spPr bwMode="auto">
          <a:xfrm>
            <a:off x="3803650" y="3730625"/>
            <a:ext cx="996950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AT" sz="1000"/>
              <a:t>Re-training Assistance</a:t>
            </a:r>
          </a:p>
        </p:txBody>
      </p:sp>
      <p:sp>
        <p:nvSpPr>
          <p:cNvPr id="45067" name="Textfeld 12"/>
          <p:cNvSpPr txBox="1">
            <a:spLocks noChangeArrowheads="1"/>
          </p:cNvSpPr>
          <p:nvPr/>
        </p:nvSpPr>
        <p:spPr bwMode="auto">
          <a:xfrm>
            <a:off x="3813175" y="1185863"/>
            <a:ext cx="687388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AT" sz="1000"/>
              <a:t>Invalidity Pension</a:t>
            </a:r>
          </a:p>
        </p:txBody>
      </p:sp>
      <p:sp>
        <p:nvSpPr>
          <p:cNvPr id="45068" name="Textfeld 13"/>
          <p:cNvSpPr txBox="1">
            <a:spLocks noChangeArrowheads="1"/>
          </p:cNvSpPr>
          <p:nvPr/>
        </p:nvSpPr>
        <p:spPr bwMode="auto">
          <a:xfrm>
            <a:off x="6780213" y="1157288"/>
            <a:ext cx="687387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AT" sz="1000"/>
              <a:t>Invalidity Pension</a:t>
            </a:r>
          </a:p>
        </p:txBody>
      </p:sp>
      <p:sp>
        <p:nvSpPr>
          <p:cNvPr id="45069" name="Textfeld 14"/>
          <p:cNvSpPr txBox="1">
            <a:spLocks noChangeArrowheads="1"/>
          </p:cNvSpPr>
          <p:nvPr/>
        </p:nvSpPr>
        <p:spPr bwMode="auto">
          <a:xfrm>
            <a:off x="7415213" y="2741613"/>
            <a:ext cx="1044575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AT" sz="1000"/>
              <a:t>Mainly medical rehabilitation</a:t>
            </a:r>
          </a:p>
        </p:txBody>
      </p:sp>
      <p:sp>
        <p:nvSpPr>
          <p:cNvPr id="45070" name="Textfeld 15"/>
          <p:cNvSpPr txBox="1">
            <a:spLocks noChangeArrowheads="1"/>
          </p:cNvSpPr>
          <p:nvPr/>
        </p:nvSpPr>
        <p:spPr bwMode="auto">
          <a:xfrm>
            <a:off x="7426325" y="3695700"/>
            <a:ext cx="1046163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AT" sz="1000"/>
              <a:t>Profess. rehab.</a:t>
            </a:r>
          </a:p>
        </p:txBody>
      </p:sp>
      <p:sp>
        <p:nvSpPr>
          <p:cNvPr id="45071" name="Textfeld 16"/>
          <p:cNvSpPr txBox="1">
            <a:spLocks noChangeArrowheads="1"/>
          </p:cNvSpPr>
          <p:nvPr/>
        </p:nvSpPr>
        <p:spPr bwMode="auto">
          <a:xfrm>
            <a:off x="7424738" y="4097338"/>
            <a:ext cx="1046162" cy="2460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AT" sz="1000"/>
              <a:t>LMP measure</a:t>
            </a:r>
          </a:p>
        </p:txBody>
      </p:sp>
      <p:sp>
        <p:nvSpPr>
          <p:cNvPr id="45072" name="Textfeld 17"/>
          <p:cNvSpPr txBox="1">
            <a:spLocks noChangeArrowheads="1"/>
          </p:cNvSpPr>
          <p:nvPr/>
        </p:nvSpPr>
        <p:spPr bwMode="auto">
          <a:xfrm>
            <a:off x="6721475" y="3813175"/>
            <a:ext cx="468313" cy="3238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AT" sz="800"/>
              <a:t>Orientation</a:t>
            </a:r>
          </a:p>
        </p:txBody>
      </p:sp>
      <p:sp>
        <p:nvSpPr>
          <p:cNvPr id="45073" name="Textfeld 18"/>
          <p:cNvSpPr txBox="1">
            <a:spLocks noChangeArrowheads="1"/>
          </p:cNvSpPr>
          <p:nvPr/>
        </p:nvSpPr>
        <p:spPr bwMode="auto">
          <a:xfrm>
            <a:off x="3836988" y="4905375"/>
            <a:ext cx="963612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AT" sz="1000"/>
              <a:t>UB/UA/MI</a:t>
            </a:r>
          </a:p>
        </p:txBody>
      </p:sp>
      <p:sp>
        <p:nvSpPr>
          <p:cNvPr id="45074" name="Textfeld 19"/>
          <p:cNvSpPr txBox="1">
            <a:spLocks noChangeArrowheads="1"/>
          </p:cNvSpPr>
          <p:nvPr/>
        </p:nvSpPr>
        <p:spPr bwMode="auto">
          <a:xfrm>
            <a:off x="6607175" y="5697538"/>
            <a:ext cx="1817688" cy="2460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AT" sz="1000"/>
              <a:t>Counselling and assistance</a:t>
            </a:r>
          </a:p>
        </p:txBody>
      </p:sp>
      <p:sp>
        <p:nvSpPr>
          <p:cNvPr id="45075" name="Textfeld 20"/>
          <p:cNvSpPr txBox="1">
            <a:spLocks noChangeArrowheads="1"/>
          </p:cNvSpPr>
          <p:nvPr/>
        </p:nvSpPr>
        <p:spPr bwMode="auto">
          <a:xfrm>
            <a:off x="6569075" y="4870450"/>
            <a:ext cx="596900" cy="5540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AT" sz="1000"/>
              <a:t>Medic. rehab.</a:t>
            </a:r>
            <a:br>
              <a:rPr lang="de-AT" sz="1000"/>
            </a:br>
            <a:r>
              <a:rPr lang="de-AT" sz="1000"/>
              <a:t>/comp.</a:t>
            </a:r>
          </a:p>
        </p:txBody>
      </p:sp>
      <p:sp>
        <p:nvSpPr>
          <p:cNvPr id="45076" name="Textfeld 21"/>
          <p:cNvSpPr txBox="1">
            <a:spLocks noChangeArrowheads="1"/>
          </p:cNvSpPr>
          <p:nvPr/>
        </p:nvSpPr>
        <p:spPr bwMode="auto">
          <a:xfrm>
            <a:off x="7961313" y="4879975"/>
            <a:ext cx="498475" cy="5540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AT" sz="1000"/>
              <a:t>LMP inter-vent.</a:t>
            </a:r>
          </a:p>
        </p:txBody>
      </p:sp>
      <p:sp>
        <p:nvSpPr>
          <p:cNvPr id="45077" name="Textfeld 22"/>
          <p:cNvSpPr txBox="1">
            <a:spLocks noChangeArrowheads="1"/>
          </p:cNvSpPr>
          <p:nvPr/>
        </p:nvSpPr>
        <p:spPr bwMode="auto">
          <a:xfrm>
            <a:off x="7337425" y="4867275"/>
            <a:ext cx="498475" cy="5540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AT" sz="1000"/>
              <a:t>Perspect. plan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Dr. Stefan Potmesil, 5. September 2014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30573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sign-sozialministerium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nutzerdefiniertes Design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Design-sozialministerium</Template>
  <TotalTime>0</TotalTime>
  <Words>829</Words>
  <Application>Microsoft Office PowerPoint</Application>
  <PresentationFormat>Bildschirmpräsentation (4:3)</PresentationFormat>
  <Paragraphs>190</Paragraphs>
  <Slides>17</Slides>
  <Notes>9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17</vt:i4>
      </vt:variant>
    </vt:vector>
  </HeadingPairs>
  <TitlesOfParts>
    <vt:vector size="19" baseType="lpstr">
      <vt:lpstr>Design-sozialministerium</vt:lpstr>
      <vt:lpstr>Benutzerdefiniertes Design</vt:lpstr>
      <vt:lpstr>PowerPoint-Präsentation</vt:lpstr>
      <vt:lpstr>Relevance of the topic</vt:lpstr>
      <vt:lpstr> Labour market in Austria </vt:lpstr>
      <vt:lpstr> Labour market situation for older workers </vt:lpstr>
      <vt:lpstr> Unemployed with limited placement possibilities due to health status </vt:lpstr>
      <vt:lpstr> Key objectives of the reform of the Invalidity/Incapacity Pension System </vt:lpstr>
      <vt:lpstr>Act amending social legislation on Invalidity/Incapacity, active Rehabilitation and Integration into the Labour Market</vt:lpstr>
      <vt:lpstr>PowerPoint-Präsentation</vt:lpstr>
      <vt:lpstr>„Invalidity Pension new“   Process</vt:lpstr>
      <vt:lpstr>fit2work</vt:lpstr>
      <vt:lpstr>Fit2Work</vt:lpstr>
      <vt:lpstr>Financial Added Value</vt:lpstr>
      <vt:lpstr>Pilot-project Psychological Care</vt:lpstr>
      <vt:lpstr>PowerPoint-Präsentation</vt:lpstr>
      <vt:lpstr>PowerPoint-Präsentation</vt:lpstr>
      <vt:lpstr>PowerPoint-Präsentation</vt:lpstr>
      <vt:lpstr>PowerPoint-Präsentation</vt:lpstr>
    </vt:vector>
  </TitlesOfParts>
  <Company>BMASK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Müller, Stefanie</dc:creator>
  <cp:lastModifiedBy>POTMESIL Stefan</cp:lastModifiedBy>
  <cp:revision>35</cp:revision>
  <cp:lastPrinted>2014-08-20T11:42:01Z</cp:lastPrinted>
  <dcterms:created xsi:type="dcterms:W3CDTF">2014-08-19T12:17:22Z</dcterms:created>
  <dcterms:modified xsi:type="dcterms:W3CDTF">2014-08-28T07:10:41Z</dcterms:modified>
</cp:coreProperties>
</file>